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56" r:id="rId4"/>
    <p:sldId id="297" r:id="rId5"/>
    <p:sldId id="298" r:id="rId6"/>
    <p:sldId id="299" r:id="rId7"/>
    <p:sldId id="300" r:id="rId8"/>
    <p:sldId id="311" r:id="rId9"/>
    <p:sldId id="306" r:id="rId10"/>
    <p:sldId id="312" r:id="rId12"/>
    <p:sldId id="309" r:id="rId13"/>
    <p:sldId id="308" r:id="rId14"/>
    <p:sldId id="319" r:id="rId15"/>
    <p:sldId id="307" r:id="rId16"/>
    <p:sldId id="313" r:id="rId17"/>
    <p:sldId id="314" r:id="rId18"/>
    <p:sldId id="302" r:id="rId19"/>
    <p:sldId id="316" r:id="rId20"/>
    <p:sldId id="315" r:id="rId21"/>
    <p:sldId id="303" r:id="rId22"/>
    <p:sldId id="317" r:id="rId23"/>
    <p:sldId id="318" r:id="rId24"/>
    <p:sldId id="320" r:id="rId25"/>
    <p:sldId id="321" r:id="rId26"/>
    <p:sldId id="322" r:id="rId27"/>
    <p:sldId id="323" r:id="rId28"/>
    <p:sldId id="324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342" r:id="rId44"/>
    <p:sldId id="343" r:id="rId45"/>
    <p:sldId id="344" r:id="rId46"/>
    <p:sldId id="345" r:id="rId47"/>
    <p:sldId id="346" r:id="rId48"/>
    <p:sldId id="347" r:id="rId49"/>
    <p:sldId id="353" r:id="rId50"/>
    <p:sldId id="348" r:id="rId51"/>
    <p:sldId id="349" r:id="rId52"/>
    <p:sldId id="350" r:id="rId53"/>
    <p:sldId id="351" r:id="rId54"/>
    <p:sldId id="352" r:id="rId55"/>
    <p:sldId id="258" r:id="rId56"/>
    <p:sldId id="257" r:id="rId57"/>
    <p:sldId id="259" r:id="rId58"/>
    <p:sldId id="260" r:id="rId59"/>
    <p:sldId id="262" r:id="rId60"/>
    <p:sldId id="261" r:id="rId61"/>
    <p:sldId id="263" r:id="rId62"/>
    <p:sldId id="264" r:id="rId63"/>
    <p:sldId id="265" r:id="rId64"/>
    <p:sldId id="266" r:id="rId65"/>
    <p:sldId id="267" r:id="rId66"/>
    <p:sldId id="268" r:id="rId67"/>
    <p:sldId id="294" r:id="rId68"/>
    <p:sldId id="295" r:id="rId69"/>
    <p:sldId id="269" r:id="rId70"/>
    <p:sldId id="270" r:id="rId71"/>
    <p:sldId id="271" r:id="rId72"/>
    <p:sldId id="272" r:id="rId73"/>
    <p:sldId id="273" r:id="rId74"/>
    <p:sldId id="274" r:id="rId75"/>
    <p:sldId id="275" r:id="rId76"/>
    <p:sldId id="279" r:id="rId77"/>
    <p:sldId id="277" r:id="rId78"/>
    <p:sldId id="278" r:id="rId79"/>
    <p:sldId id="280" r:id="rId80"/>
    <p:sldId id="281" r:id="rId81"/>
    <p:sldId id="282" r:id="rId82"/>
    <p:sldId id="283" r:id="rId83"/>
    <p:sldId id="284" r:id="rId84"/>
    <p:sldId id="285" r:id="rId85"/>
    <p:sldId id="288" r:id="rId86"/>
    <p:sldId id="286" r:id="rId87"/>
    <p:sldId id="287" r:id="rId88"/>
    <p:sldId id="289" r:id="rId89"/>
    <p:sldId id="290" r:id="rId90"/>
    <p:sldId id="291" r:id="rId91"/>
    <p:sldId id="292" r:id="rId92"/>
    <p:sldId id="296" r:id="rId93"/>
    <p:sldId id="293" r:id="rId9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56" autoAdjust="0"/>
  </p:normalViewPr>
  <p:slideViewPr>
    <p:cSldViewPr snapToGrid="0">
      <p:cViewPr>
        <p:scale>
          <a:sx n="60" d="100"/>
          <a:sy n="60" d="100"/>
        </p:scale>
        <p:origin x="-12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7" Type="http://schemas.openxmlformats.org/officeDocument/2006/relationships/tableStyles" Target="tableStyles.xml"/><Relationship Id="rId96" Type="http://schemas.openxmlformats.org/officeDocument/2006/relationships/viewProps" Target="viewProps.xml"/><Relationship Id="rId95" Type="http://schemas.openxmlformats.org/officeDocument/2006/relationships/presProps" Target="presProps.xml"/><Relationship Id="rId94" Type="http://schemas.openxmlformats.org/officeDocument/2006/relationships/slide" Target="slides/slide90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" Type="http://schemas.openxmlformats.org/officeDocument/2006/relationships/slide" Target="slides/slide6.xml"/><Relationship Id="rId89" Type="http://schemas.openxmlformats.org/officeDocument/2006/relationships/slide" Target="slides/slide85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slide" Target="slides/slide5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4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3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34815-BA86-4255-B5E6-56F5EFFF5B6B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2C078-3DB3-4909-8B35-030ACF65CE2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8696" y="4764024"/>
            <a:ext cx="5486400" cy="2532851"/>
          </a:xfrm>
        </p:spPr>
        <p:txBody>
          <a:bodyPr/>
          <a:lstStyle/>
          <a:p>
            <a:pPr lvl="0" algn="just">
              <a:lnSpc>
                <a:spcPct val="90000"/>
              </a:lnSpc>
            </a:pPr>
            <a:r>
              <a:rPr lang="ru-RU" dirty="0" smtClean="0"/>
              <a:t>В </a:t>
            </a:r>
            <a:r>
              <a:rPr lang="ru-RU" dirty="0"/>
              <a:t>качестве примера рассмотрим уровни автоматизации современного промышленного производства</a:t>
            </a:r>
            <a:r>
              <a:rPr lang="ru-RU" dirty="0" smtClean="0"/>
              <a:t>.</a:t>
            </a:r>
            <a:endParaRPr lang="ru-RU" dirty="0" smtClean="0"/>
          </a:p>
          <a:p>
            <a:pPr lvl="0" algn="just">
              <a:lnSpc>
                <a:spcPct val="90000"/>
              </a:lnSpc>
            </a:pPr>
            <a:r>
              <a:rPr lang="ru-RU" dirty="0" smtClean="0"/>
              <a:t>Производственная </a:t>
            </a:r>
            <a:r>
              <a:rPr lang="ru-RU" dirty="0"/>
              <a:t>система представляет собой иерархическую систему со многими связями, то есть сложную </a:t>
            </a:r>
            <a:r>
              <a:rPr lang="ru-RU" sz="1300" dirty="0"/>
              <a:t>организационно-техническую систему</a:t>
            </a:r>
            <a:r>
              <a:rPr lang="ru-RU" dirty="0"/>
              <a:t>. </a:t>
            </a:r>
            <a:endParaRPr lang="ru-RU" dirty="0" smtClean="0"/>
          </a:p>
          <a:p>
            <a:pPr lvl="0" algn="just">
              <a:lnSpc>
                <a:spcPct val="90000"/>
              </a:lnSpc>
            </a:pPr>
            <a:r>
              <a:rPr lang="ru-RU" dirty="0" smtClean="0"/>
              <a:t>Существуют </a:t>
            </a:r>
            <a:r>
              <a:rPr lang="ru-RU" dirty="0"/>
              <a:t>четыре основных уровня автоматизации производства – это </a:t>
            </a:r>
            <a:r>
              <a:rPr lang="en-US" b="1" dirty="0"/>
              <a:t>OLAP, ERP, MES </a:t>
            </a:r>
            <a:r>
              <a:rPr lang="ru-RU" b="1" dirty="0"/>
              <a:t>и </a:t>
            </a:r>
            <a:r>
              <a:rPr lang="en-US" b="1" dirty="0"/>
              <a:t>SCADA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11" y="8685215"/>
            <a:ext cx="2971797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97DEF30-774C-4DA8-83F2-F10E5F00BDCA}" type="slidenum">
              <a:rPr/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 algn="just"/>
            <a:r>
              <a:rPr lang="ru-RU" dirty="0"/>
              <a:t>SCADA-системы "закрывают" цеховой уровень автоматизации, связанный, прежде всего, с </a:t>
            </a:r>
            <a:r>
              <a:rPr lang="ru-RU" b="1" dirty="0"/>
              <a:t>получением</a:t>
            </a:r>
            <a:r>
              <a:rPr lang="ru-RU" dirty="0"/>
              <a:t> и </a:t>
            </a:r>
            <a:r>
              <a:rPr lang="ru-RU" b="1" dirty="0"/>
              <a:t>визуализацией</a:t>
            </a:r>
            <a:r>
              <a:rPr lang="ru-RU" dirty="0"/>
              <a:t> информации от программируемых контроллеров, распределенных систем управления и т</a:t>
            </a:r>
            <a:r>
              <a:rPr lang="ru-RU" dirty="0" smtClean="0"/>
              <a:t>. п</a:t>
            </a:r>
            <a:r>
              <a:rPr lang="ru-RU" dirty="0"/>
              <a:t>. Поставляемая на данный уровень информация недоступна на уровне управления производством. Поэтому важно отметить, что  интегрированные со </a:t>
            </a:r>
            <a:r>
              <a:rPr lang="ru-RU" dirty="0" smtClean="0"/>
              <a:t>SCADA-системами </a:t>
            </a:r>
            <a:r>
              <a:rPr lang="en-US" dirty="0"/>
              <a:t>MES-</a:t>
            </a:r>
            <a:r>
              <a:rPr lang="ru-RU" dirty="0" smtClean="0"/>
              <a:t>системы </a:t>
            </a:r>
            <a:r>
              <a:rPr lang="ru-RU" dirty="0"/>
              <a:t>обеспечивают информационный обмен между этими уровнями, тем самым резко повышая возможности реализации комплексного подхода к автоматизации промышленного предприятия в </a:t>
            </a:r>
            <a:r>
              <a:rPr lang="ru-RU" dirty="0" smtClean="0"/>
              <a:t>целом</a:t>
            </a:r>
            <a:endParaRPr lang="ru-RU" dirty="0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11" y="8685215"/>
            <a:ext cx="2971797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B478A2D-C4B9-474F-887B-E0CA6D44E9B9}" type="slidenum">
              <a:rPr/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en-US" dirty="0"/>
              <a:t>MES-c</a:t>
            </a:r>
            <a:r>
              <a:rPr lang="ru-RU" dirty="0" err="1"/>
              <a:t>истемы</a:t>
            </a:r>
            <a:r>
              <a:rPr lang="ru-RU" dirty="0"/>
              <a:t> решают задачи синхронизации, координируют, анализируют и оптимизируют выпуск продукции в рамках какого-либо производства. </a:t>
            </a:r>
            <a:r>
              <a:rPr lang="ru-RU" dirty="0">
                <a:solidFill>
                  <a:srgbClr val="002060"/>
                </a:solidFill>
              </a:rPr>
              <a:t>MES-системы </a:t>
            </a:r>
            <a:r>
              <a:rPr lang="ru-RU" dirty="0"/>
              <a:t>фокусируются на вопросе: </a:t>
            </a:r>
            <a:r>
              <a:rPr lang="ru-RU" b="1" dirty="0"/>
              <a:t>как в действительности продукция производится? </a:t>
            </a:r>
            <a:r>
              <a:rPr lang="ru-RU" dirty="0"/>
              <a:t>и оперируют более точной </a:t>
            </a:r>
            <a:r>
              <a:rPr lang="ru-RU" dirty="0" smtClean="0"/>
              <a:t>и детальной информацией </a:t>
            </a:r>
            <a:r>
              <a:rPr lang="ru-RU" dirty="0"/>
              <a:t>о производственных процессах.</a:t>
            </a:r>
            <a:endParaRPr lang="ru-RU" dirty="0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11" y="8685215"/>
            <a:ext cx="2971797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CB668E-4B0F-407E-BB8A-356652311523}" type="slidenum">
              <a:rPr/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 algn="just"/>
            <a:r>
              <a:rPr lang="ru-RU" dirty="0"/>
              <a:t>В основе ERP-систем лежит принцип </a:t>
            </a:r>
            <a:r>
              <a:rPr lang="ru-RU" dirty="0" smtClean="0"/>
              <a:t>создания</a:t>
            </a:r>
            <a:r>
              <a:rPr lang="ru-RU" baseline="0" dirty="0" smtClean="0"/>
              <a:t> </a:t>
            </a:r>
            <a:r>
              <a:rPr lang="ru-RU" dirty="0" smtClean="0"/>
              <a:t>хранилища </a:t>
            </a:r>
            <a:r>
              <a:rPr lang="ru-RU" dirty="0"/>
              <a:t>данных </a:t>
            </a:r>
            <a:r>
              <a:rPr lang="ru-RU" dirty="0" smtClean="0"/>
              <a:t>(корпоративной информационной системы - КИС</a:t>
            </a:r>
            <a:r>
              <a:rPr lang="ru-RU" dirty="0"/>
              <a:t>), содержащего всю корпоративную бизнес-информацию и обеспечивающего одновременный доступ к </a:t>
            </a:r>
            <a:r>
              <a:rPr lang="ru-RU" dirty="0" smtClean="0"/>
              <a:t>ней </a:t>
            </a:r>
            <a:r>
              <a:rPr lang="ru-RU" dirty="0"/>
              <a:t>сотрудников предприятия, наделённых соответствующими полномочиями. </a:t>
            </a:r>
            <a:r>
              <a:rPr lang="ru-RU" dirty="0">
                <a:solidFill>
                  <a:srgbClr val="002060"/>
                </a:solidFill>
              </a:rPr>
              <a:t>ERP-системы</a:t>
            </a:r>
            <a:r>
              <a:rPr lang="ru-RU" dirty="0"/>
              <a:t> ориентированы на управление ресурсами, обеспечивающими выполнение заказов, т.е. отвечают на вопрос: </a:t>
            </a:r>
            <a:r>
              <a:rPr lang="ru-RU" b="1" dirty="0"/>
              <a:t>как, когда и сколько продукции должно быть произведено?</a:t>
            </a:r>
            <a:endParaRPr lang="ru-RU" b="1" dirty="0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11" y="8685215"/>
            <a:ext cx="2971797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0455D0F-D747-45A5-A6B0-B45C4A2E3371}" type="slidenum">
              <a:rPr/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lvl="0"/>
            <a:r>
              <a:rPr lang="ru-RU" dirty="0"/>
              <a:t>На слайде, в качестве примера, представлен срез информации, показывающий объем выпуска продукции основными странами-производителями за выбранный период</a:t>
            </a:r>
            <a:r>
              <a:rPr lang="ru-RU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Информационные срезы могут быть представлены по различным критериям</a:t>
            </a:r>
            <a:r>
              <a:rPr lang="en-US" dirty="0" smtClean="0"/>
              <a:t>: </a:t>
            </a:r>
            <a:r>
              <a:rPr lang="ru-RU" dirty="0" smtClean="0"/>
              <a:t>объем</a:t>
            </a:r>
            <a:r>
              <a:rPr lang="ru-RU" baseline="0" dirty="0" smtClean="0"/>
              <a:t> продаж, объем выпуска, цена изделий и др.</a:t>
            </a:r>
            <a:endParaRPr lang="ru-RU" dirty="0"/>
          </a:p>
        </p:txBody>
      </p:sp>
      <p:sp>
        <p:nvSpPr>
          <p:cNvPr id="4" name="Номер слайда 3"/>
          <p:cNvSpPr txBox="1"/>
          <p:nvPr/>
        </p:nvSpPr>
        <p:spPr>
          <a:xfrm>
            <a:off x="3884611" y="8685215"/>
            <a:ext cx="2971797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59A0C08-7CAF-4BA9-81EE-276FD975E8C1}" type="slidenum">
              <a:rPr/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</a:ln>
          </p:spPr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anose="05020102010507070707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anose="05020102010507070707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9D9ECD9-F087-44F0-9FF8-FA92EFE601E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3C77EDD-5961-4538-BBF0-1EBE9ED45D79}" type="slidenum">
              <a:rPr lang="ru-RU" smtClean="0"/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.jpeg"/><Relationship Id="rId1" Type="http://schemas.openxmlformats.org/officeDocument/2006/relationships/hyperlink" Target="http://lazysmart.ru/wp-content/uploads/2016/02/%D0%90%D0%A1%D0%A3%D0%9F.jpg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hyperlink" Target="http://ru.wikipedia.org/wiki/SCADA" TargetMode="Externa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5104" y="1434716"/>
            <a:ext cx="7766936" cy="1646302"/>
          </a:xfrm>
        </p:spPr>
        <p:txBody>
          <a:bodyPr/>
          <a:lstStyle/>
          <a:p>
            <a:r>
              <a:rPr lang="ru-RU" altLang="en-US" dirty="0" smtClean="0"/>
              <a:t>ИТ</a:t>
            </a:r>
            <a:r>
              <a:rPr lang="en-US" dirty="0" smtClean="0"/>
              <a:t>-</a:t>
            </a:r>
            <a:r>
              <a:rPr lang="ru-RU" dirty="0" smtClean="0"/>
              <a:t>Менеджмент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7704" y="5227430"/>
            <a:ext cx="7766936" cy="1096899"/>
          </a:xfrm>
        </p:spPr>
        <p:txBody>
          <a:bodyPr/>
          <a:lstStyle/>
          <a:p>
            <a:pPr algn="r"/>
            <a:r>
              <a:rPr lang="ru-RU" dirty="0"/>
              <a:t>Преподаватель: доцент, к.т.н.</a:t>
            </a:r>
            <a:endParaRPr lang="ru-RU" dirty="0"/>
          </a:p>
          <a:p>
            <a:pPr algn="r"/>
            <a:r>
              <a:rPr lang="ru-RU" dirty="0"/>
              <a:t>Шаповалова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23388" y="404667"/>
            <a:ext cx="10972800" cy="1071548"/>
          </a:xfrm>
        </p:spPr>
        <p:txBody>
          <a:bodyPr anchorCtr="1">
            <a:normAutofit fontScale="90000"/>
          </a:bodyPr>
          <a:lstStyle/>
          <a:p>
            <a:pPr lvl="0" algn="ctr"/>
            <a:r>
              <a:rPr lang="en-US" sz="3200" dirty="0" smtClean="0">
                <a:solidFill>
                  <a:schemeClr val="tx1"/>
                </a:solidFill>
              </a:rPr>
              <a:t>ERP</a:t>
            </a:r>
            <a:r>
              <a:rPr lang="ru-RU" sz="3200" dirty="0" smtClean="0">
                <a:solidFill>
                  <a:schemeClr val="tx1"/>
                </a:solidFill>
              </a:rPr>
              <a:t> системы (</a:t>
            </a:r>
            <a:r>
              <a:rPr lang="en-US" sz="3200" dirty="0" smtClean="0">
                <a:solidFill>
                  <a:schemeClr val="tx1"/>
                </a:solidFill>
              </a:rPr>
              <a:t>Enterprise Resource Planning</a:t>
            </a:r>
            <a:r>
              <a:rPr lang="ru-RU" sz="3200" dirty="0" smtClean="0">
                <a:solidFill>
                  <a:schemeClr val="tx1"/>
                </a:solidFill>
              </a:rPr>
              <a:t>) Управление ресурсами предприятия</a:t>
            </a:r>
            <a:r>
              <a:rPr lang="ru-RU" sz="3200" dirty="0" smtClean="0"/>
              <a:t>) </a:t>
            </a: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endParaRPr lang="ru-RU" sz="3200" dirty="0"/>
          </a:p>
        </p:txBody>
      </p:sp>
      <p:sp>
        <p:nvSpPr>
          <p:cNvPr id="3" name="Rectangle 2"/>
          <p:cNvSpPr/>
          <p:nvPr/>
        </p:nvSpPr>
        <p:spPr>
          <a:xfrm>
            <a:off x="5143451" y="1674385"/>
            <a:ext cx="7048548" cy="349326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1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Задачи</a:t>
            </a:r>
            <a:endParaRPr lang="ru-RU" sz="1700" b="1" i="0" u="none" strike="noStrike" kern="1200" cap="none" spc="0" baseline="0" dirty="0">
              <a:solidFill>
                <a:srgbClr val="000000"/>
              </a:solidFill>
              <a:uFillTx/>
              <a:latin typeface="Calibri" panose="020F0502020204030204" pitchFamily="34"/>
              <a:ea typeface="Calibri" panose="020F0502020204030204" pitchFamily="34"/>
              <a:cs typeface="Times New Roman" panose="02020603050405020304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Управление</a:t>
            </a:r>
            <a:r>
              <a:rPr lang="en-US" sz="170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:</a:t>
            </a:r>
            <a:endParaRPr lang="ru-RU" sz="1700" i="0" u="none" strike="noStrike" kern="1200" cap="none" spc="0" baseline="0" dirty="0">
              <a:solidFill>
                <a:srgbClr val="000000"/>
              </a:solidFill>
              <a:uFillTx/>
              <a:latin typeface="Calibri" panose="020F0502020204030204" pitchFamily="34"/>
              <a:ea typeface="Calibri" panose="020F0502020204030204" pitchFamily="34"/>
              <a:cs typeface="Times New Roman" panose="02020603050405020304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финансами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взаимоотношениями с клиентами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взаимоотношениями с поставщиками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жизненным циклом продукта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персоналом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</a:t>
            </a:r>
            <a:r>
              <a:rPr lang="ru-RU" sz="17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логистической</a:t>
            </a: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сетью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производственной деятельностью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сервисными службами предприятия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нормативно-справочной информацией </a:t>
            </a:r>
            <a:r>
              <a:rPr lang="ru-RU" sz="17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материально-техническим обеспечением 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/>
              <a:buChar char="ü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700" b="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/>
                <a:ea typeface="Calibri" panose="020F0502020204030204" pitchFamily="34"/>
                <a:cs typeface="Times New Roman" panose="02020603050405020304" pitchFamily="18"/>
              </a:rPr>
              <a:t>  техническим обслуживанием оборудования</a:t>
            </a:r>
            <a:endParaRPr lang="ru-RU" sz="17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911424" y="5805261"/>
            <a:ext cx="10763328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Пользователи системы: 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работники финансово-хозяйственного управления (бухгалтерия, кадры, снабженцы, хозяйственные службы, юристы и т.д.).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5" name="Text Box 5"/>
          <p:cNvSpPr txBox="1"/>
          <p:nvPr/>
        </p:nvSpPr>
        <p:spPr>
          <a:xfrm>
            <a:off x="5135893" y="5301207"/>
            <a:ext cx="6536655" cy="58477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Решение: 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корпоративная информационная система - КИС</a:t>
            </a:r>
            <a:r>
              <a: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355600" y="1747420"/>
            <a:ext cx="4798477" cy="372427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Line 7"/>
          <p:cNvSpPr/>
          <p:nvPr/>
        </p:nvSpPr>
        <p:spPr>
          <a:xfrm>
            <a:off x="857207" y="2500307"/>
            <a:ext cx="1157812" cy="361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63495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8" name="Номер слайда 10"/>
          <p:cNvSpPr txBox="1"/>
          <p:nvPr/>
        </p:nvSpPr>
        <p:spPr>
          <a:xfrm>
            <a:off x="10566404" y="6356352"/>
            <a:ext cx="10159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1EAC2FF-1AD4-4BAE-9E8C-0594827A361B}" type="slidenum">
              <a:rPr/>
            </a:fld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428625"/>
            <a:ext cx="9601200" cy="1485900"/>
          </a:xfrm>
        </p:spPr>
        <p:txBody>
          <a:bodyPr/>
          <a:lstStyle/>
          <a:p>
            <a:pPr algn="ctr"/>
            <a:r>
              <a:rPr lang="ru-RU" b="1" dirty="0" smtClean="0"/>
              <a:t>Современные решения в России</a:t>
            </a:r>
            <a:endParaRPr lang="ru-RU" b="1" dirty="0"/>
          </a:p>
        </p:txBody>
      </p:sp>
      <p:pic>
        <p:nvPicPr>
          <p:cNvPr id="89090" name="Picture 2" descr="https://www.junowebdesign.com/wp-content/uploads/2015/05/Patchworks_logos_integration_SAP-R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2129780"/>
            <a:ext cx="4308475" cy="2897833"/>
          </a:xfrm>
          <a:prstGeom prst="rect">
            <a:avLst/>
          </a:prstGeom>
          <a:noFill/>
        </p:spPr>
      </p:pic>
      <p:pic>
        <p:nvPicPr>
          <p:cNvPr id="89092" name="Picture 4" descr="https://yt3.ggpht.com/a-/AN66SAyaoNAzEAiJ_fTCknISQeHBMJllk17EpgptEw=s900-mo-c-c0xffffffff-rj-k-no"/>
          <p:cNvPicPr>
            <a:picLocks noChangeAspect="1" noChangeArrowheads="1"/>
          </p:cNvPicPr>
          <p:nvPr/>
        </p:nvPicPr>
        <p:blipFill>
          <a:blip r:embed="rId2" cstate="print"/>
          <a:srcRect t="18901" b="21486"/>
          <a:stretch>
            <a:fillRect/>
          </a:stretch>
        </p:blipFill>
        <p:spPr bwMode="auto">
          <a:xfrm>
            <a:off x="3984625" y="1371600"/>
            <a:ext cx="3930650" cy="2343150"/>
          </a:xfrm>
          <a:prstGeom prst="rect">
            <a:avLst/>
          </a:prstGeom>
          <a:noFill/>
        </p:spPr>
      </p:pic>
      <p:pic>
        <p:nvPicPr>
          <p:cNvPr id="89094" name="Picture 6" descr="https://alchetron.com/cdn/baan-corporation-a754fa47-3717-4153-adb4-605288d01f3-resize-75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6025" y="4029076"/>
            <a:ext cx="4559300" cy="2279650"/>
          </a:xfrm>
          <a:prstGeom prst="rect">
            <a:avLst/>
          </a:prstGeom>
          <a:noFill/>
        </p:spPr>
      </p:pic>
      <p:pic>
        <p:nvPicPr>
          <p:cNvPr id="89096" name="Picture 8" descr="https://im0-tub-ru.yandex.net/i?id=881e4cd9da1cdb831a9dfd679844a057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3283" y="1595437"/>
            <a:ext cx="3132742" cy="3319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047719" y="642915"/>
            <a:ext cx="10287072" cy="1071557"/>
          </a:xfrm>
        </p:spPr>
        <p:txBody>
          <a:bodyPr anchorCtr="1"/>
          <a:lstStyle/>
          <a:p>
            <a:pPr lvl="0" algn="ctr"/>
            <a:r>
              <a:rPr lang="en-US" sz="3600" dirty="0">
                <a:solidFill>
                  <a:schemeClr val="tx1"/>
                </a:solidFill>
              </a:rPr>
              <a:t>OLAP (</a:t>
            </a:r>
            <a:r>
              <a:rPr lang="ru-RU" sz="3600" dirty="0" err="1">
                <a:solidFill>
                  <a:schemeClr val="tx1"/>
                </a:solidFill>
              </a:rPr>
              <a:t>On</a:t>
            </a:r>
            <a:r>
              <a:rPr lang="en-US" sz="3600" dirty="0">
                <a:solidFill>
                  <a:schemeClr val="tx1"/>
                </a:solidFill>
              </a:rPr>
              <a:t>L</a:t>
            </a:r>
            <a:r>
              <a:rPr lang="ru-RU" sz="3600" dirty="0" err="1">
                <a:solidFill>
                  <a:schemeClr val="tx1"/>
                </a:solidFill>
              </a:rPr>
              <a:t>ine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err="1">
                <a:solidFill>
                  <a:schemeClr val="tx1"/>
                </a:solidFill>
              </a:rPr>
              <a:t>Analytical</a:t>
            </a: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err="1">
                <a:solidFill>
                  <a:schemeClr val="tx1"/>
                </a:solidFill>
              </a:rPr>
              <a:t>Processing</a:t>
            </a:r>
            <a:r>
              <a:rPr lang="ru-RU" sz="3600" dirty="0">
                <a:solidFill>
                  <a:schemeClr val="tx1"/>
                </a:solidFill>
              </a:rPr>
              <a:t>)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Оперативный анализ данных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761963" y="1785923"/>
            <a:ext cx="3429024" cy="2661132"/>
          </a:xfrm>
        </p:spPr>
      </p:pic>
      <p:sp>
        <p:nvSpPr>
          <p:cNvPr id="4" name="Line 7"/>
          <p:cNvSpPr/>
          <p:nvPr/>
        </p:nvSpPr>
        <p:spPr>
          <a:xfrm>
            <a:off x="1142963" y="1785923"/>
            <a:ext cx="1157812" cy="361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63495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5" name="Text Box 5"/>
          <p:cNvSpPr txBox="1"/>
          <p:nvPr/>
        </p:nvSpPr>
        <p:spPr>
          <a:xfrm>
            <a:off x="4857743" y="1785924"/>
            <a:ext cx="5099666" cy="1200329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uFillTx/>
                <a:latin typeface="Arial" panose="020B0604020202020204"/>
              </a:rPr>
              <a:t>Задачи:</a:t>
            </a:r>
            <a:endParaRPr lang="ru-RU" sz="1800" b="0" i="0" u="none" strike="noStrike" kern="1200" cap="none" spc="0" baseline="0" dirty="0"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uFillTx/>
                <a:latin typeface="Arial" panose="020B0604020202020204"/>
              </a:rPr>
              <a:t>	</a:t>
            </a:r>
            <a:r>
              <a:rPr lang="ru-RU" sz="1800" b="1" i="0" u="none" strike="noStrike" kern="1200" cap="none" spc="0" baseline="0" dirty="0">
                <a:uFillTx/>
                <a:latin typeface="Arial" panose="020B0604020202020204"/>
              </a:rPr>
              <a:t>принятие стратегических решений</a:t>
            </a:r>
            <a:endParaRPr lang="ru-RU" sz="1800" b="1" i="0" u="none" strike="noStrike" kern="1200" cap="none" spc="0" baseline="0" dirty="0"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uFillTx/>
                <a:latin typeface="Arial" panose="020B0604020202020204"/>
              </a:rPr>
              <a:t>	на основе анализа деятельности</a:t>
            </a:r>
            <a:endParaRPr lang="ru-RU" sz="1800" b="0" i="0" u="none" strike="noStrike" kern="1200" cap="none" spc="0" baseline="0" dirty="0"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uFillTx/>
                <a:latin typeface="Arial" panose="020B0604020202020204"/>
              </a:rPr>
              <a:t>	предприятия 	</a:t>
            </a:r>
            <a:endParaRPr lang="ru-RU" sz="1800" b="0" i="0" u="none" strike="noStrike" kern="1200" cap="none" spc="0" baseline="0" dirty="0">
              <a:uFillTx/>
              <a:latin typeface="Arial" panose="020B0604020202020204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4571987" y="3786192"/>
            <a:ext cx="4949240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Пользователи системы: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Руководитель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/</a:t>
            </a: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Высший менеджмент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4857743" y="2928933"/>
            <a:ext cx="4989251" cy="92333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Решение: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анализ деятельности на основе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срезов информации 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(Decision Cube)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83497" y="4581125"/>
            <a:ext cx="4013204" cy="201090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Стрелка вправо 10"/>
          <p:cNvSpPr/>
          <p:nvPr/>
        </p:nvSpPr>
        <p:spPr>
          <a:xfrm>
            <a:off x="5711953" y="5589241"/>
            <a:ext cx="1056123" cy="214319"/>
          </a:xfrm>
          <a:custGeom>
            <a:avLst>
              <a:gd name="f0" fmla="val 19575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727CA3"/>
          </a:solidFill>
          <a:ln w="25402">
            <a:solidFill>
              <a:srgbClr val="52597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FFFFFF"/>
              </a:solidFill>
              <a:uFillTx/>
              <a:latin typeface="Constantia" panose="02030602050306030303"/>
            </a:endParaRPr>
          </a:p>
        </p:txBody>
      </p:sp>
      <p:sp>
        <p:nvSpPr>
          <p:cNvPr id="11" name="Номер слайда 11"/>
          <p:cNvSpPr txBox="1"/>
          <p:nvPr/>
        </p:nvSpPr>
        <p:spPr>
          <a:xfrm>
            <a:off x="10566404" y="6356352"/>
            <a:ext cx="10159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AE8B3EF-2C03-47C0-BB93-E4A071F16C9C}" type="slidenum">
              <a:rPr/>
            </a:fld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938" y="4520898"/>
            <a:ext cx="4572639" cy="2200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4737" y="404446"/>
            <a:ext cx="10456985" cy="1307123"/>
          </a:xfrm>
        </p:spPr>
        <p:txBody>
          <a:bodyPr/>
          <a:lstStyle/>
          <a:p>
            <a:pPr algn="ctr"/>
            <a:r>
              <a:rPr lang="ru-RU" dirty="0" smtClean="0"/>
              <a:t>Классификация автоматизированных ИС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7845" y="1195754"/>
            <a:ext cx="10503877" cy="525193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200" b="1" dirty="0" smtClean="0"/>
              <a:t>Класс A: </a:t>
            </a:r>
            <a:r>
              <a:rPr lang="ru-RU" sz="3200" dirty="0" smtClean="0"/>
              <a:t>системы (подсистемы) управления технологическими объектами и/или процессами. </a:t>
            </a:r>
            <a:endParaRPr lang="ru-RU" sz="3200" dirty="0" smtClean="0"/>
          </a:p>
          <a:p>
            <a:pPr algn="just">
              <a:buNone/>
            </a:pPr>
            <a:r>
              <a:rPr lang="ru-RU" sz="3200" b="1" dirty="0" smtClean="0"/>
              <a:t>ПРИМЕР:  </a:t>
            </a:r>
            <a:r>
              <a:rPr lang="en-US" sz="3200" b="1" dirty="0" smtClean="0"/>
              <a:t>SCADA</a:t>
            </a:r>
            <a:r>
              <a:rPr lang="ru-RU" sz="3200" b="1" dirty="0" smtClean="0"/>
              <a:t>-системы</a:t>
            </a:r>
            <a:endParaRPr lang="ru-RU" sz="3200" b="1" dirty="0" smtClean="0"/>
          </a:p>
          <a:p>
            <a:pPr algn="just">
              <a:buNone/>
            </a:pPr>
            <a:r>
              <a:rPr lang="ru-RU" sz="3200" b="1" dirty="0" smtClean="0"/>
              <a:t>Свойства:</a:t>
            </a:r>
            <a:endParaRPr lang="ru-RU" sz="3200" b="1" dirty="0" smtClean="0"/>
          </a:p>
          <a:p>
            <a:pPr algn="just"/>
            <a:r>
              <a:rPr lang="ru-RU" sz="2800" dirty="0" smtClean="0"/>
              <a:t>достаточно </a:t>
            </a:r>
            <a:r>
              <a:rPr lang="ru-RU" sz="2800" b="1" dirty="0" smtClean="0"/>
              <a:t>высокий уровень автоматизации </a:t>
            </a:r>
            <a:r>
              <a:rPr lang="ru-RU" sz="2800" dirty="0" smtClean="0"/>
              <a:t>выполняемых функций; </a:t>
            </a:r>
            <a:endParaRPr lang="ru-RU" sz="2800" dirty="0" smtClean="0"/>
          </a:p>
          <a:p>
            <a:pPr algn="just"/>
            <a:r>
              <a:rPr lang="ru-RU" sz="2800" dirty="0" smtClean="0"/>
              <a:t>наличие явно выраженной </a:t>
            </a:r>
            <a:r>
              <a:rPr lang="ru-RU" sz="2800" b="1" dirty="0" smtClean="0"/>
              <a:t>функции контроля</a:t>
            </a:r>
            <a:r>
              <a:rPr lang="ru-RU" sz="2800" dirty="0" smtClean="0"/>
              <a:t> за текущим состоянием объекта управления; </a:t>
            </a:r>
            <a:endParaRPr lang="ru-RU" sz="2800" dirty="0" smtClean="0"/>
          </a:p>
          <a:p>
            <a:pPr algn="just"/>
            <a:r>
              <a:rPr lang="ru-RU" sz="2800" dirty="0" smtClean="0"/>
              <a:t>наличие </a:t>
            </a:r>
            <a:r>
              <a:rPr lang="ru-RU" sz="2800" b="1" dirty="0" smtClean="0"/>
              <a:t>контура обратной связи</a:t>
            </a:r>
            <a:r>
              <a:rPr lang="ru-RU" sz="2800" dirty="0" smtClean="0"/>
              <a:t>; </a:t>
            </a:r>
            <a:endParaRPr lang="ru-RU" sz="2800" dirty="0" smtClean="0"/>
          </a:p>
          <a:p>
            <a:pPr algn="just">
              <a:buNone/>
            </a:pPr>
            <a:endParaRPr lang="ru-RU" sz="32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726831"/>
            <a:ext cx="9601200" cy="514056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just"/>
            <a:r>
              <a:rPr lang="ru-RU" sz="2800" dirty="0" smtClean="0"/>
              <a:t>объектами </a:t>
            </a:r>
            <a:r>
              <a:rPr lang="ru-RU" sz="2800" b="1" dirty="0" smtClean="0"/>
              <a:t>контроля и управления</a:t>
            </a:r>
            <a:r>
              <a:rPr lang="ru-RU" sz="2800" dirty="0" smtClean="0"/>
              <a:t> такой системы выступают: -технологическое оборудования; -датчики;         - исполнительные устройства и механизмы. </a:t>
            </a:r>
            <a:endParaRPr lang="ru-RU" sz="2800" dirty="0" smtClean="0"/>
          </a:p>
          <a:p>
            <a:pPr algn="just"/>
            <a:r>
              <a:rPr lang="ru-RU" sz="2800" dirty="0" smtClean="0"/>
              <a:t> </a:t>
            </a:r>
            <a:r>
              <a:rPr lang="ru-RU" sz="2800" b="1" dirty="0" smtClean="0"/>
              <a:t>малый временной интервал обработки данных</a:t>
            </a:r>
            <a:r>
              <a:rPr lang="ru-RU" sz="2800" dirty="0" smtClean="0"/>
              <a:t> (т.е. интервалом времени между получением данных о текущем состоянии объекта управления и выдачей управляющего воздействия на него); </a:t>
            </a:r>
            <a:endParaRPr lang="ru-RU" sz="2800" dirty="0" smtClean="0"/>
          </a:p>
          <a:p>
            <a:pPr algn="just"/>
            <a:r>
              <a:rPr lang="ru-RU" sz="2800" dirty="0" smtClean="0"/>
              <a:t> слабая (несущественная) </a:t>
            </a:r>
            <a:r>
              <a:rPr lang="ru-RU" sz="2800" b="1" dirty="0" smtClean="0"/>
              <a:t>временная зависимость </a:t>
            </a:r>
            <a:r>
              <a:rPr lang="ru-RU" sz="2800" dirty="0" smtClean="0"/>
              <a:t>(корреляцией) между динамически изменяющимися состояниями объектов управления и системы (подсистемы) управления. </a:t>
            </a: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5543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Класс B: </a:t>
            </a:r>
            <a:r>
              <a:rPr lang="ru-RU" sz="3200" dirty="0" smtClean="0"/>
              <a:t>системы (подсистемы) подготовки и учета производственной деятельности предприятия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594338"/>
            <a:ext cx="9601200" cy="427306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ПРИМЕР: </a:t>
            </a:r>
            <a:endParaRPr lang="ru-RU" b="1" dirty="0" smtClean="0"/>
          </a:p>
          <a:p>
            <a:pPr algn="just"/>
            <a:r>
              <a:rPr lang="en-US" sz="2400" dirty="0" smtClean="0"/>
              <a:t>MES – </a:t>
            </a:r>
            <a:r>
              <a:rPr lang="en-US" sz="2400" dirty="0" err="1" smtClean="0"/>
              <a:t>ManufacturingExecutionSystems</a:t>
            </a:r>
            <a:r>
              <a:rPr lang="ru-RU" sz="2400" dirty="0" smtClean="0"/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системы управления производством); </a:t>
            </a:r>
            <a:endParaRPr lang="ru-RU" sz="2400" dirty="0" smtClean="0"/>
          </a:p>
          <a:p>
            <a:pPr algn="just"/>
            <a:r>
              <a:rPr lang="ru-RU" sz="2400" dirty="0" smtClean="0"/>
              <a:t>MRP – </a:t>
            </a:r>
            <a:r>
              <a:rPr lang="ru-RU" sz="2400" dirty="0" err="1" smtClean="0"/>
              <a:t>MaterialRequirementsPlanning</a:t>
            </a:r>
            <a:r>
              <a:rPr lang="ru-RU" sz="2400" dirty="0" smtClean="0"/>
              <a:t> (системы планирования потребностей в материалах); </a:t>
            </a:r>
            <a:endParaRPr lang="ru-RU" sz="2400" dirty="0" smtClean="0"/>
          </a:p>
          <a:p>
            <a:pPr algn="just"/>
            <a:r>
              <a:rPr lang="ru-RU" sz="2400" dirty="0" smtClean="0"/>
              <a:t>MRP II – </a:t>
            </a:r>
            <a:r>
              <a:rPr lang="ru-RU" sz="2400" dirty="0" err="1" smtClean="0"/>
              <a:t>ManufacturingResourcePlanning</a:t>
            </a:r>
            <a:r>
              <a:rPr lang="ru-RU" sz="2400" dirty="0" smtClean="0"/>
              <a:t> (системы планирования ресурсов производства); </a:t>
            </a:r>
            <a:endParaRPr lang="ru-RU" sz="2400" dirty="0" smtClean="0"/>
          </a:p>
          <a:p>
            <a:pPr algn="just"/>
            <a:r>
              <a:rPr lang="ru-RU" sz="2400" dirty="0" smtClean="0"/>
              <a:t> CRP - </a:t>
            </a:r>
            <a:r>
              <a:rPr lang="ru-RU" sz="2400" dirty="0" err="1" smtClean="0"/>
              <a:t>CResourcePlanning</a:t>
            </a:r>
            <a:r>
              <a:rPr lang="ru-RU" sz="2400" dirty="0" smtClean="0"/>
              <a:t> (система планирования производственных мощностей); и </a:t>
            </a:r>
            <a:r>
              <a:rPr lang="ru-RU" sz="2400" dirty="0" err="1" smtClean="0"/>
              <a:t>тд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28675"/>
          </a:xfrm>
        </p:spPr>
        <p:txBody>
          <a:bodyPr/>
          <a:lstStyle/>
          <a:p>
            <a:r>
              <a:rPr lang="ru-RU" dirty="0" smtClean="0"/>
              <a:t>Функции систем класса 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85900"/>
            <a:ext cx="9601200" cy="43815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В перечень основных функций систем (подсистем) данного класса можно включить: </a:t>
            </a:r>
            <a:endParaRPr lang="ru-RU" sz="2800" dirty="0" smtClean="0"/>
          </a:p>
          <a:p>
            <a:r>
              <a:rPr lang="ru-RU" sz="2800" dirty="0" smtClean="0"/>
              <a:t> выполнение учетных задач, возникающих в деятельности предприятия; </a:t>
            </a:r>
            <a:endParaRPr lang="ru-RU" sz="2800" dirty="0" smtClean="0"/>
          </a:p>
          <a:p>
            <a:r>
              <a:rPr lang="ru-RU" sz="2800" dirty="0" smtClean="0"/>
              <a:t>сбор, предварительную подготовку данных, поступающих в КИС из систем класса A, и их передачу в системы класса C; </a:t>
            </a:r>
            <a:endParaRPr lang="ru-RU" sz="2800" dirty="0" smtClean="0"/>
          </a:p>
          <a:p>
            <a:r>
              <a:rPr lang="ru-RU" sz="2800" dirty="0" smtClean="0"/>
              <a:t>подготовку данных и заданий для автоматического исполнения задач системами класса A.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14375"/>
          </a:xfrm>
        </p:spPr>
        <p:txBody>
          <a:bodyPr/>
          <a:lstStyle/>
          <a:p>
            <a:r>
              <a:rPr lang="ru-RU" dirty="0" smtClean="0"/>
              <a:t>Свойства систем класса 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57326"/>
            <a:ext cx="9944100" cy="4629150"/>
          </a:xfrm>
        </p:spPr>
        <p:txBody>
          <a:bodyPr/>
          <a:lstStyle/>
          <a:p>
            <a:r>
              <a:rPr lang="ru-RU" sz="2400" dirty="0" smtClean="0"/>
              <a:t>наличие взаимодействия с управляющим субъектом (персоналом), при выполнении стоящих перед ними задач; </a:t>
            </a:r>
            <a:endParaRPr lang="ru-RU" sz="2400" dirty="0" smtClean="0"/>
          </a:p>
          <a:p>
            <a:r>
              <a:rPr lang="ru-RU" sz="2400" dirty="0" smtClean="0"/>
              <a:t>интерактивность обработки информации; </a:t>
            </a:r>
            <a:endParaRPr lang="ru-RU" sz="2400" dirty="0" smtClean="0"/>
          </a:p>
          <a:p>
            <a:r>
              <a:rPr lang="ru-RU" sz="2400" dirty="0" smtClean="0"/>
              <a:t> небольшой длительностью обработки данных, колеблющейся от нескольких минут до несколько часов или суток; </a:t>
            </a:r>
            <a:endParaRPr lang="ru-RU" sz="2400" dirty="0" smtClean="0"/>
          </a:p>
          <a:p>
            <a:r>
              <a:rPr lang="ru-RU" sz="2400" dirty="0" smtClean="0"/>
              <a:t>система оказывает влияние на ограниченный круг работ и видов деятельности предприятия; </a:t>
            </a:r>
            <a:endParaRPr lang="ru-RU" sz="2400" dirty="0" smtClean="0"/>
          </a:p>
          <a:p>
            <a:r>
              <a:rPr lang="ru-RU" sz="2400" dirty="0" smtClean="0"/>
              <a:t> система оказывает влияние на небольшой период работы предприятия (в пределах от месяца до полугода); </a:t>
            </a:r>
            <a:endParaRPr lang="ru-RU" sz="2400" dirty="0" smtClean="0"/>
          </a:p>
          <a:p>
            <a:r>
              <a:rPr lang="ru-RU" sz="2400" dirty="0" smtClean="0"/>
              <a:t> наличием сопряжения с системами класса A и/или C. 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8154" y="427893"/>
            <a:ext cx="9601200" cy="14859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Класс C: </a:t>
            </a:r>
            <a:r>
              <a:rPr lang="ru-RU" sz="3200" dirty="0" smtClean="0"/>
              <a:t>системы (подсистемы) планирования и анализа производственной деятельности предприятия.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781907"/>
            <a:ext cx="9601200" cy="46474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/>
              <a:t>Задачи систем класса С:</a:t>
            </a:r>
            <a:endParaRPr lang="ru-RU" sz="2800" b="1" dirty="0" smtClean="0"/>
          </a:p>
          <a:p>
            <a:pPr lvl="0" algn="just"/>
            <a:r>
              <a:rPr lang="ru-RU" sz="3200" dirty="0" smtClean="0"/>
              <a:t>анализ деятельности предприятия на основе данных и информации, поступающей из систем класса B; </a:t>
            </a:r>
            <a:endParaRPr lang="ru-RU" sz="3200" dirty="0" smtClean="0"/>
          </a:p>
          <a:p>
            <a:pPr lvl="0" algn="just"/>
            <a:r>
              <a:rPr lang="ru-RU" sz="3200" dirty="0" smtClean="0"/>
              <a:t>планирование деятельности предприятия; </a:t>
            </a:r>
            <a:endParaRPr lang="ru-RU" sz="3200" dirty="0" smtClean="0"/>
          </a:p>
          <a:p>
            <a:pPr lvl="0" algn="just"/>
            <a:r>
              <a:rPr lang="ru-RU" sz="3200" dirty="0" smtClean="0"/>
              <a:t>регулирование глобальных параметров работы предприятия; </a:t>
            </a:r>
            <a:endParaRPr lang="ru-RU" sz="3200" dirty="0" smtClean="0"/>
          </a:p>
          <a:p>
            <a:pPr lvl="0" algn="just"/>
            <a:r>
              <a:rPr lang="ru-RU" sz="3200" dirty="0" smtClean="0"/>
              <a:t>планирование и распределение ресурсов предприятия; </a:t>
            </a:r>
            <a:endParaRPr lang="ru-RU" sz="3200" dirty="0" smtClean="0"/>
          </a:p>
          <a:p>
            <a:pPr algn="just">
              <a:buNone/>
            </a:pPr>
            <a:endParaRPr lang="ru-RU" sz="2800" b="1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971549"/>
            <a:ext cx="9601200" cy="5343525"/>
          </a:xfrm>
        </p:spPr>
        <p:txBody>
          <a:bodyPr>
            <a:normAutofit/>
          </a:bodyPr>
          <a:lstStyle/>
          <a:p>
            <a:pPr marL="371475" lvl="0" indent="-371475" algn="just"/>
            <a:r>
              <a:rPr lang="ru-RU" sz="2400" dirty="0" smtClean="0"/>
              <a:t>интерактивность обработки информации; </a:t>
            </a:r>
            <a:endParaRPr lang="ru-RU" sz="2400" dirty="0" smtClean="0"/>
          </a:p>
          <a:p>
            <a:pPr marL="371475" lvl="0" indent="-371475" algn="just"/>
            <a:r>
              <a:rPr lang="ru-RU" sz="2400" dirty="0" smtClean="0"/>
              <a:t>повышенной длительностью обработки данных, колеблющейся от нескольких минут до несколько часов или суток; </a:t>
            </a:r>
            <a:endParaRPr lang="ru-RU" sz="2400" dirty="0" smtClean="0"/>
          </a:p>
          <a:p>
            <a:pPr marL="371475" lvl="0" indent="-371475" algn="just"/>
            <a:r>
              <a:rPr lang="ru-RU" sz="2400" dirty="0" smtClean="0"/>
              <a:t>длительным периодом принятия управляющего решения; </a:t>
            </a:r>
            <a:endParaRPr lang="ru-RU" sz="2400" dirty="0" smtClean="0"/>
          </a:p>
          <a:p>
            <a:pPr marL="371475" lvl="0" indent="-371475" algn="just"/>
            <a:r>
              <a:rPr lang="ru-RU" sz="2400" dirty="0" smtClean="0"/>
              <a:t>наличием существенных временной и параметрической зависимостей (корреляций) между обрабатываемыми данными; </a:t>
            </a:r>
            <a:endParaRPr lang="ru-RU" sz="2400" dirty="0" smtClean="0"/>
          </a:p>
          <a:p>
            <a:pPr marL="371475" lvl="0" indent="-371475" algn="just"/>
            <a:r>
              <a:rPr lang="ru-RU" sz="2400" dirty="0" smtClean="0"/>
              <a:t>система оказывает влияние на деятельность предприятия в целом; </a:t>
            </a:r>
            <a:endParaRPr lang="ru-RU" sz="2400" dirty="0" smtClean="0"/>
          </a:p>
          <a:p>
            <a:pPr marL="371475" lvl="0" indent="-371475" algn="just"/>
            <a:r>
              <a:rPr lang="ru-RU" sz="2400" dirty="0" smtClean="0"/>
              <a:t>система оказывает влияние на значительный период работы предприятия (от полугода до нескольких лет); </a:t>
            </a:r>
            <a:endParaRPr lang="ru-RU" sz="2400" dirty="0" smtClean="0"/>
          </a:p>
          <a:p>
            <a:pPr marL="371475" indent="-371475" algn="just"/>
            <a:r>
              <a:rPr lang="ru-RU" sz="2400" dirty="0" smtClean="0"/>
              <a:t>наличием непосредственного сопряжения с системами класса B.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9908" y="709247"/>
            <a:ext cx="9601200" cy="1485900"/>
          </a:xfrm>
        </p:spPr>
        <p:txBody>
          <a:bodyPr/>
          <a:lstStyle/>
          <a:p>
            <a:r>
              <a:rPr lang="ru-RU" b="1" dirty="0" smtClean="0"/>
              <a:t>Понятие информационного менеджмента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7846" y="2074984"/>
            <a:ext cx="10574216" cy="39037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Информационный менеджмент </a:t>
            </a:r>
            <a:r>
              <a:rPr lang="ru-RU" sz="2400" dirty="0" smtClean="0"/>
              <a:t>в единстве корпоративной деятельности представляет собой специфическую область общего менеджмента, функцией которого является управление информационными ресурсами,  информационными технологиями и информационными системами, обеспечивающее эффективную реализацию всех бизнес-процессов предприятия.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b="1" dirty="0" smtClean="0"/>
              <a:t>Основная цель информационного менеджмента – </a:t>
            </a:r>
            <a:r>
              <a:rPr lang="ru-RU" sz="2400" dirty="0" smtClean="0"/>
              <a:t>обеспечение эффективного функционирования любых компонентов информационной инфраструктуры и информационной деятельности организации.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00100"/>
          </a:xfrm>
        </p:spPr>
        <p:txBody>
          <a:bodyPr/>
          <a:lstStyle/>
          <a:p>
            <a:r>
              <a:rPr lang="ru-RU" dirty="0" smtClean="0"/>
              <a:t>ПРИМЕРЫ: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0175" y="1571625"/>
            <a:ext cx="9601200" cy="3028950"/>
          </a:xfrm>
        </p:spPr>
        <p:txBody>
          <a:bodyPr/>
          <a:lstStyle/>
          <a:p>
            <a:pPr lvl="0" algn="just"/>
            <a:r>
              <a:rPr lang="ru-RU" sz="2800" dirty="0" smtClean="0"/>
              <a:t>ERP – </a:t>
            </a:r>
            <a:r>
              <a:rPr lang="ru-RU" sz="2800" dirty="0" err="1" smtClean="0"/>
              <a:t>EnterpriseResourcePlanning</a:t>
            </a:r>
            <a:r>
              <a:rPr lang="ru-RU" sz="2800" dirty="0" smtClean="0"/>
              <a:t> (Планирование Ресурсов Предприятия); </a:t>
            </a:r>
            <a:endParaRPr lang="ru-RU" sz="2800" dirty="0" smtClean="0"/>
          </a:p>
          <a:p>
            <a:pPr lvl="0" algn="just"/>
            <a:r>
              <a:rPr lang="ru-RU" sz="2800" dirty="0" smtClean="0"/>
              <a:t>IRP – </a:t>
            </a:r>
            <a:r>
              <a:rPr lang="ru-RU" sz="2800" dirty="0" err="1" smtClean="0"/>
              <a:t>IntelligentResourcePlanning</a:t>
            </a:r>
            <a:r>
              <a:rPr lang="ru-RU" sz="2800" dirty="0" smtClean="0"/>
              <a:t> (системами интеллектуального планирования); </a:t>
            </a:r>
            <a:endParaRPr lang="ru-RU" sz="2800" dirty="0" smtClean="0"/>
          </a:p>
          <a:p>
            <a:pPr lvl="0" algn="just"/>
            <a:r>
              <a:rPr lang="ru-RU" sz="2800" dirty="0" smtClean="0"/>
              <a:t>АСУП; </a:t>
            </a:r>
            <a:endParaRPr lang="ru-RU" sz="2800" dirty="0" smtClean="0"/>
          </a:p>
          <a:p>
            <a:pPr lvl="0" algn="just"/>
            <a:r>
              <a:rPr lang="ru-RU" sz="2800" dirty="0" smtClean="0"/>
              <a:t> EIS. </a:t>
            </a:r>
            <a:endParaRPr lang="ru-RU" sz="2800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85850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/>
              <a:t>ОСНОВЫ СТРАТЕГИЧЕСКОГО ПЛАНИРОВАНИЯ</a:t>
            </a:r>
            <a:br>
              <a:rPr lang="ru-RU" sz="3600" dirty="0" smtClean="0"/>
            </a:br>
            <a:r>
              <a:rPr lang="ru-RU" sz="3600" b="1" u="sng" dirty="0" smtClean="0"/>
              <a:t> ИНФОРМАЦИОННЫХ СИСТЕМ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" y="1800225"/>
            <a:ext cx="11029949" cy="46291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Понятие «стратегический» в отношении ИМ предполагает, с одной стороны, планомерное определение долгосрочных – на срок </a:t>
            </a:r>
            <a:r>
              <a:rPr lang="ru-RU" sz="2800" b="1" dirty="0" smtClean="0"/>
              <a:t>3-5 лет </a:t>
            </a:r>
            <a:r>
              <a:rPr lang="ru-RU" sz="2800" dirty="0" smtClean="0"/>
              <a:t>– целей по всем направлениям, а с другой – </a:t>
            </a:r>
            <a:r>
              <a:rPr lang="ru-RU" sz="2800" b="1" dirty="0" smtClean="0"/>
              <a:t>выбор пути достижения поставленной цели</a:t>
            </a:r>
            <a:r>
              <a:rPr lang="ru-RU" sz="2800" dirty="0" smtClean="0"/>
              <a:t> и определение набора задач, решение которых ведет к цели.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b="1" dirty="0" smtClean="0"/>
              <a:t>Планирование</a:t>
            </a:r>
            <a:r>
              <a:rPr lang="ru-RU" sz="2800" dirty="0" smtClean="0"/>
              <a:t> – главная задача ИМ на стратегическом уровне, которая обусловлена как необходимостью своевременного устранения возможных препятствий, так и потребностью выявления максимальных шансов для предприятия, создаваемых ИС и ИТ.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СУЩНОСТЬ ПЛАНИРОВАНИЯ ИНФОРМАЦИОННЫХ СИСТЕМ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1" y="1828799"/>
            <a:ext cx="10944224" cy="44862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	Главными </a:t>
            </a:r>
            <a:r>
              <a:rPr lang="ru-RU" sz="3200" b="1" dirty="0" smtClean="0"/>
              <a:t>задачами производственного планирования </a:t>
            </a:r>
            <a:r>
              <a:rPr lang="ru-RU" sz="3200" dirty="0" smtClean="0"/>
              <a:t>являются определение конкретных </a:t>
            </a:r>
            <a:r>
              <a:rPr lang="ru-RU" sz="3200" b="1" dirty="0" smtClean="0"/>
              <a:t>целей предприятия</a:t>
            </a:r>
            <a:r>
              <a:rPr lang="ru-RU" sz="3200" dirty="0" smtClean="0"/>
              <a:t>, создание необходимых для их реализации внутренних предпосылок и выработка соответствующих мероприятий.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Для этого необходимо учесть </a:t>
            </a:r>
            <a:r>
              <a:rPr lang="ru-RU" sz="3200" b="1" dirty="0" smtClean="0"/>
              <a:t>внешние</a:t>
            </a:r>
            <a:r>
              <a:rPr lang="ru-RU" sz="3200" dirty="0" smtClean="0"/>
              <a:t> для предприятия </a:t>
            </a:r>
            <a:r>
              <a:rPr lang="ru-RU" sz="3200" b="1" dirty="0" smtClean="0"/>
              <a:t>факторы</a:t>
            </a:r>
            <a:r>
              <a:rPr lang="ru-RU" sz="3200" dirty="0" smtClean="0"/>
              <a:t> и ожидаемые их изменения, а также </a:t>
            </a:r>
            <a:r>
              <a:rPr lang="ru-RU" sz="3200" b="1" dirty="0" smtClean="0"/>
              <a:t>ресурсы</a:t>
            </a:r>
            <a:r>
              <a:rPr lang="ru-RU" sz="3200" dirty="0" smtClean="0"/>
              <a:t>, которыми предприятие располагает в данный момент и будет, сможет или должно располагать в будущем.</a:t>
            </a:r>
            <a:endParaRPr lang="ru-RU" sz="3200" dirty="0" smtClean="0"/>
          </a:p>
          <a:p>
            <a:pPr marL="0" indent="0" algn="just">
              <a:buNone/>
            </a:pPr>
            <a:endParaRPr lang="ru-RU" sz="3200" dirty="0" smtClean="0"/>
          </a:p>
          <a:p>
            <a:pPr marL="0" indent="0" algn="just"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СИСТЕМНЫЙ ПОДХОД</a:t>
            </a:r>
            <a:br>
              <a:rPr lang="ru-RU" sz="3600" b="1" dirty="0" smtClean="0"/>
            </a:br>
            <a:r>
              <a:rPr lang="ru-RU" sz="3600" b="1" dirty="0" smtClean="0"/>
              <a:t>К ПЛАНИРОВАНИЮ ИНФОРМАЦИОННЫХ СИСТЕМ</a:t>
            </a:r>
            <a:endParaRPr lang="ru-RU" sz="3600" b="1" dirty="0"/>
          </a:p>
        </p:txBody>
      </p:sp>
      <p:grpSp>
        <p:nvGrpSpPr>
          <p:cNvPr id="1026" name="Group 2"/>
          <p:cNvGrpSpPr/>
          <p:nvPr/>
        </p:nvGrpSpPr>
        <p:grpSpPr bwMode="auto">
          <a:xfrm>
            <a:off x="2020888" y="2565400"/>
            <a:ext cx="8151812" cy="3749675"/>
            <a:chOff x="1878" y="10249"/>
            <a:chExt cx="8820" cy="4015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1878" y="10249"/>
              <a:ext cx="8820" cy="60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Генеральная стратегия организации</a:t>
              </a: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7283" y="10855"/>
              <a:ext cx="306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Стратегия в области финансов</a:t>
              </a: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5123" y="11755"/>
              <a:ext cx="288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Стратегия в области ИС и ИТ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3681" y="12644"/>
              <a:ext cx="288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Стратегия в сфере производства</a:t>
              </a: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2241" y="13544"/>
              <a:ext cx="234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Стратегия на рынке</a:t>
              </a:r>
              <a:endPara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6921" y="10854"/>
              <a:ext cx="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 b="1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6201" y="10854"/>
              <a:ext cx="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714375"/>
            <a:ext cx="9601200" cy="55435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Стратегическое планирование ИС следует понимать как </a:t>
            </a:r>
            <a:r>
              <a:rPr lang="ru-RU" sz="2800" b="1" dirty="0" smtClean="0"/>
              <a:t>интегрированную</a:t>
            </a:r>
            <a:r>
              <a:rPr lang="ru-RU" sz="2800" dirty="0" smtClean="0"/>
              <a:t> составную часть </a:t>
            </a:r>
            <a:r>
              <a:rPr lang="ru-RU" sz="2800" b="1" dirty="0" smtClean="0"/>
              <a:t>общего стратегического планирования</a:t>
            </a:r>
            <a:r>
              <a:rPr lang="ru-RU" sz="2800" dirty="0" smtClean="0"/>
              <a:t> предприятия.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b="1" dirty="0" smtClean="0"/>
              <a:t>ЭТАПЫ стратегического планирования:</a:t>
            </a:r>
            <a:endParaRPr lang="ru-RU" sz="2800" b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Постановка задач стратегического планирования ИС.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Всесторонний анализ условий.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Постановка стратегических целей для ИС.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Разработка стратегий ИС. </a:t>
            </a:r>
            <a:endParaRPr lang="ru-RU" sz="2800" i="1" dirty="0" smtClean="0"/>
          </a:p>
          <a:p>
            <a:pPr marL="514350" indent="-514350" algn="just">
              <a:buAutoNum type="arabicPeriod"/>
            </a:pPr>
            <a:r>
              <a:rPr lang="ru-RU" sz="2800" i="1" dirty="0" smtClean="0"/>
              <a:t>Планирование конкретных мероприятий.</a:t>
            </a:r>
            <a:endParaRPr lang="ru-RU" sz="28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371475"/>
            <a:ext cx="9601200" cy="9715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Формулирование стратегических целей для планирования информационных систем</a:t>
            </a:r>
            <a:br>
              <a:rPr lang="ru-RU" sz="3200" dirty="0" smtClean="0"/>
            </a:br>
            <a:endParaRPr lang="ru-RU" sz="3200" dirty="0"/>
          </a:p>
        </p:txBody>
      </p:sp>
      <p:grpSp>
        <p:nvGrpSpPr>
          <p:cNvPr id="2050" name="Group 2"/>
          <p:cNvGrpSpPr/>
          <p:nvPr/>
        </p:nvGrpSpPr>
        <p:grpSpPr bwMode="auto">
          <a:xfrm>
            <a:off x="2479675" y="1714500"/>
            <a:ext cx="7721600" cy="4686300"/>
            <a:chOff x="1881" y="6551"/>
            <a:chExt cx="9000" cy="3960"/>
          </a:xfrm>
        </p:grpSpPr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>
              <a:off x="1881" y="6551"/>
              <a:ext cx="34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Цели, принципы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и стратегии предприятия,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цели пользователей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7461" y="6551"/>
              <a:ext cx="3420" cy="10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Анализ условий, результаты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предварительного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рассмотрения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4041" y="8351"/>
              <a:ext cx="486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Стратегические цели в области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информационных систем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3501" y="763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9081" y="763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3501" y="7991"/>
              <a:ext cx="55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6381" y="799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grpSp>
          <p:nvGrpSpPr>
            <p:cNvPr id="2058" name="Group 10"/>
            <p:cNvGrpSpPr/>
            <p:nvPr/>
          </p:nvGrpSpPr>
          <p:grpSpPr bwMode="auto">
            <a:xfrm>
              <a:off x="1881" y="9611"/>
              <a:ext cx="9000" cy="900"/>
              <a:chOff x="1881" y="9774"/>
              <a:chExt cx="9000" cy="900"/>
            </a:xfrm>
          </p:grpSpPr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1881" y="9774"/>
                <a:ext cx="2520" cy="9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Arial" panose="020B0604020202020204" pitchFamily="34" charset="0"/>
                  </a:rPr>
                  <a:t>Стратегия ИС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4401" y="9774"/>
                <a:ext cx="3780" cy="9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Arial" panose="020B0604020202020204" pitchFamily="34" charset="0"/>
                  </a:rPr>
                  <a:t>Оперативное планирование</a:t>
                </a:r>
                <a:endPara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Arial" panose="020B0604020202020204" pitchFamily="34" charset="0"/>
                  </a:rPr>
                  <a:t>мероприятий в области ИС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1" name="Text Box 13"/>
              <p:cNvSpPr txBox="1">
                <a:spLocks noChangeArrowheads="1"/>
              </p:cNvSpPr>
              <p:nvPr/>
            </p:nvSpPr>
            <p:spPr bwMode="auto">
              <a:xfrm>
                <a:off x="8181" y="9774"/>
                <a:ext cx="2700" cy="9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Arial" panose="020B0604020202020204" pitchFamily="34" charset="0"/>
                  </a:rPr>
                  <a:t>Планирование</a:t>
                </a:r>
                <a:endPara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</a:pPr>
                <a:r>
                  <a:rPr kumimoji="0" lang="ru-RU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Arial" panose="020B0604020202020204" pitchFamily="34" charset="0"/>
                  </a:rPr>
                  <a:t>проекта ИС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62" name="Line 14"/>
            <p:cNvSpPr>
              <a:spLocks noChangeShapeType="1"/>
            </p:cNvSpPr>
            <p:nvPr/>
          </p:nvSpPr>
          <p:spPr bwMode="auto">
            <a:xfrm flipV="1">
              <a:off x="6381" y="9251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144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Фазы стратегического планирования информационных систем</a:t>
            </a:r>
            <a:endParaRPr lang="ru-RU" dirty="0"/>
          </a:p>
        </p:txBody>
      </p:sp>
      <p:grpSp>
        <p:nvGrpSpPr>
          <p:cNvPr id="3074" name="Group 2"/>
          <p:cNvGrpSpPr/>
          <p:nvPr/>
        </p:nvGrpSpPr>
        <p:grpSpPr bwMode="auto">
          <a:xfrm>
            <a:off x="1114425" y="2314575"/>
            <a:ext cx="9915525" cy="3829050"/>
            <a:chOff x="2058" y="4190"/>
            <a:chExt cx="8643" cy="3960"/>
          </a:xfrm>
        </p:grpSpPr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2058" y="4190"/>
              <a:ext cx="360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Анализ окружения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6921" y="4194"/>
              <a:ext cx="37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Анализ внутренних условий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4041" y="5274"/>
              <a:ext cx="46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Цели ИС, принципы, направления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4041" y="5994"/>
              <a:ext cx="46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Стратегии ИС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4041" y="6714"/>
              <a:ext cx="468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Выбор мероприятий в ИС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4038" y="7430"/>
              <a:ext cx="468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Определение отдельных проектов</a:t>
              </a:r>
              <a:endPara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Arial" panose="020B0604020202020204" pitchFamily="34" charset="0"/>
                </a:rPr>
                <a:t>в области ИС и ОИ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>
              <a:off x="3678" y="4730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8901" y="473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3681" y="5094"/>
              <a:ext cx="52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6381" y="50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6381" y="581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>
              <a:off x="6381" y="653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6381" y="72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28625"/>
            <a:ext cx="9601200" cy="74295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ФАЗЫ СТРАТЕГИЧЕСКОГО ПЛАНИРОВАНИЯ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99" y="1143000"/>
            <a:ext cx="10029825" cy="50006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u="sng" dirty="0" smtClean="0"/>
              <a:t>Анализ окружения системы</a:t>
            </a:r>
            <a:endParaRPr lang="ru-RU" sz="3200" b="1" u="sng" dirty="0" smtClean="0"/>
          </a:p>
          <a:p>
            <a:pPr>
              <a:buNone/>
            </a:pPr>
            <a:r>
              <a:rPr lang="ru-RU" sz="3200" b="1" u="sng" dirty="0" smtClean="0"/>
              <a:t>ЦЕЛЬ: </a:t>
            </a:r>
            <a:r>
              <a:rPr lang="ru-RU" sz="3200" dirty="0" smtClean="0"/>
              <a:t>получение поддержки задуманных мероприятий по информатизации руководством предприятия.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Необходимой частью анализа внешних условий работы ИС является </a:t>
            </a:r>
            <a:r>
              <a:rPr lang="ru-RU" sz="3200" b="1" dirty="0" smtClean="0"/>
              <a:t>изучение внешней среды, окружающей предприятие,</a:t>
            </a:r>
            <a:r>
              <a:rPr lang="ru-RU" sz="3200" dirty="0" smtClean="0"/>
              <a:t> в отношении перспективных </a:t>
            </a:r>
            <a:r>
              <a:rPr lang="ru-RU" sz="3200" b="1" dirty="0" smtClean="0"/>
              <a:t>возможностей</a:t>
            </a:r>
            <a:r>
              <a:rPr lang="ru-RU" sz="3200" dirty="0" smtClean="0"/>
              <a:t> для предприятия в целом, а также в отношении </a:t>
            </a:r>
            <a:r>
              <a:rPr lang="ru-RU" sz="3200" b="1" dirty="0" smtClean="0"/>
              <a:t>факторов</a:t>
            </a:r>
            <a:r>
              <a:rPr lang="ru-RU" sz="3200" dirty="0" smtClean="0"/>
              <a:t>, которые могут обусловить или ограничить сферу ОИ на предприятии. </a:t>
            </a:r>
            <a:endParaRPr lang="ru-RU" sz="32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685799"/>
            <a:ext cx="9601200" cy="577215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3300" b="1" dirty="0" smtClean="0"/>
              <a:t>Документация анализа окружения </a:t>
            </a:r>
            <a:r>
              <a:rPr lang="ru-RU" sz="3300" dirty="0" smtClean="0"/>
              <a:t>может, например, включать:</a:t>
            </a:r>
            <a:endParaRPr lang="ru-RU" sz="3300" dirty="0" smtClean="0"/>
          </a:p>
          <a:p>
            <a:pPr lvl="0" algn="just"/>
            <a:r>
              <a:rPr lang="ru-RU" sz="3300" dirty="0" smtClean="0"/>
              <a:t>спецификацию имеющихся и ожидаемых требований законодателей и партнеров по рынку;</a:t>
            </a:r>
            <a:endParaRPr lang="ru-RU" sz="3300" dirty="0" smtClean="0"/>
          </a:p>
          <a:p>
            <a:pPr lvl="0" algn="just"/>
            <a:r>
              <a:rPr lang="ru-RU" sz="3300" dirty="0" smtClean="0"/>
              <a:t>общий обзор предложений на рынке информационных продуктов;</a:t>
            </a:r>
            <a:endParaRPr lang="ru-RU" sz="3300" dirty="0" smtClean="0"/>
          </a:p>
          <a:p>
            <a:pPr lvl="0" algn="just"/>
            <a:r>
              <a:rPr lang="ru-RU" sz="3300" dirty="0" smtClean="0"/>
              <a:t>описание шансов и риска на основе анализа состояния ИТ и прогноза информационно-технологического развития;</a:t>
            </a:r>
            <a:endParaRPr lang="ru-RU" sz="3300" dirty="0" smtClean="0"/>
          </a:p>
          <a:p>
            <a:pPr lvl="0" algn="just"/>
            <a:r>
              <a:rPr lang="ru-RU" sz="3300" dirty="0" smtClean="0"/>
              <a:t>диагноз риска и «терапию» (предложения по мероприятиям в целях снижения остроты риска).</a:t>
            </a:r>
            <a:endParaRPr lang="ru-RU" sz="3300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7152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Анализ внутренней ситуации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1" y="1428749"/>
            <a:ext cx="10503876" cy="48548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Распределение данных и приложений.</a:t>
            </a:r>
            <a:endParaRPr lang="ru-RU" sz="2400" b="1" dirty="0" smtClean="0"/>
          </a:p>
          <a:p>
            <a:pPr>
              <a:buNone/>
            </a:pPr>
            <a:r>
              <a:rPr lang="ru-RU" dirty="0" smtClean="0"/>
              <a:t>В отношении </a:t>
            </a:r>
            <a:r>
              <a:rPr lang="ru-RU" b="1" dirty="0" smtClean="0"/>
              <a:t>данных </a:t>
            </a:r>
            <a:r>
              <a:rPr lang="ru-RU" dirty="0" smtClean="0"/>
              <a:t>должны исследоваться следующие </a:t>
            </a:r>
            <a:r>
              <a:rPr lang="ru-RU" b="1" dirty="0" smtClean="0"/>
              <a:t>аспекты </a:t>
            </a:r>
            <a:r>
              <a:rPr lang="ru-RU" dirty="0" smtClean="0"/>
              <a:t>(преимущественно организационные):</a:t>
            </a:r>
            <a:endParaRPr lang="ru-RU" dirty="0" smtClean="0"/>
          </a:p>
          <a:p>
            <a:pPr lvl="0"/>
            <a:r>
              <a:rPr lang="ru-RU" dirty="0" smtClean="0"/>
              <a:t>объем и качество, т.е. сущность или состав данных и связей;</a:t>
            </a:r>
            <a:endParaRPr lang="ru-RU" dirty="0" smtClean="0"/>
          </a:p>
          <a:p>
            <a:pPr lvl="0"/>
            <a:r>
              <a:rPr lang="ru-RU" dirty="0" smtClean="0"/>
              <a:t>уровень разрозненности или, напротив, степень </a:t>
            </a:r>
            <a:r>
              <a:rPr lang="ru-RU" dirty="0" err="1" smtClean="0"/>
              <a:t>интегрированности</a:t>
            </a:r>
            <a:r>
              <a:rPr lang="ru-RU" dirty="0" smtClean="0"/>
              <a:t> имеющихся данных относительно технологии банков и баз данных;</a:t>
            </a:r>
            <a:endParaRPr lang="ru-RU" dirty="0" smtClean="0"/>
          </a:p>
          <a:p>
            <a:pPr lvl="0"/>
            <a:r>
              <a:rPr lang="ru-RU" dirty="0" smtClean="0"/>
              <a:t>полнота и актуальность структур данных с позиций пользователя;</a:t>
            </a:r>
            <a:endParaRPr lang="ru-RU" dirty="0" smtClean="0"/>
          </a:p>
          <a:p>
            <a:pPr lvl="0"/>
            <a:r>
              <a:rPr lang="ru-RU" dirty="0" smtClean="0"/>
              <a:t>специфика установленных банков данных в структуре управления (концептуальная модель, специфика языков банков данных, перечень данных, функции системы защиты данных, места сечения) и/или других программных средств управления данными;</a:t>
            </a:r>
            <a:endParaRPr lang="ru-RU" dirty="0" smtClean="0"/>
          </a:p>
          <a:p>
            <a:pPr lvl="0"/>
            <a:r>
              <a:rPr lang="ru-RU" dirty="0" smtClean="0"/>
              <a:t>организационные и технологические пути доступа к данным;</a:t>
            </a:r>
            <a:endParaRPr lang="ru-RU" dirty="0" smtClean="0"/>
          </a:p>
          <a:p>
            <a:pPr lvl="0"/>
            <a:r>
              <a:rPr lang="ru-RU" dirty="0" smtClean="0"/>
              <a:t>защищенность данных (объем и качество мероприятий по сохранению полноты и корректности данных);</a:t>
            </a:r>
            <a:endParaRPr lang="ru-RU" dirty="0" smtClean="0"/>
          </a:p>
          <a:p>
            <a:r>
              <a:rPr lang="ru-RU" dirty="0" smtClean="0"/>
              <a:t>мероприятия по защите данных (политические, правовые, организационные, а также технические и технологические мероприятия).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Понятие информационного менеджмента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8154" y="2121877"/>
            <a:ext cx="9601200" cy="4114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Предмет изучения и приложения информационного менеджмента – </a:t>
            </a:r>
            <a:r>
              <a:rPr lang="ru-RU" sz="2400" dirty="0" smtClean="0"/>
              <a:t>все этапы жизненного цикла информационной системы, включая все действия и операции, связанные как с информацией во всех ее формах и состояниях, так и с предприятием в целом, активно использующим эту информацию.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 smtClean="0"/>
              <a:t>Объектом информационного менеджмента является сфера </a:t>
            </a:r>
            <a:r>
              <a:rPr lang="ru-RU" sz="2400" dirty="0" smtClean="0"/>
              <a:t>информатизации предприятия, включая информационные ресурсы, технологии и системы.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 smtClean="0"/>
              <a:t>Субъектом информационного менеджмента выступает </a:t>
            </a:r>
            <a:r>
              <a:rPr lang="ru-RU" sz="2400" dirty="0" smtClean="0"/>
              <a:t>информационный персонал организации.</a:t>
            </a:r>
            <a:endParaRPr lang="ru-RU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86153"/>
            <a:ext cx="9601200" cy="5650523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/>
              <a:t>Распределение ресурсов.</a:t>
            </a:r>
            <a:endParaRPr lang="ru-RU" sz="2400" b="1" dirty="0" smtClean="0"/>
          </a:p>
          <a:p>
            <a:pPr algn="just">
              <a:buNone/>
            </a:pPr>
            <a:r>
              <a:rPr lang="ru-RU" dirty="0" smtClean="0"/>
              <a:t>В рамках рассмотрения  человеческих ресурсов следует провести анализ следующих отдельных позиций:</a:t>
            </a:r>
            <a:endParaRPr lang="ru-RU" dirty="0" smtClean="0"/>
          </a:p>
          <a:p>
            <a:pPr lvl="0" algn="just"/>
            <a:r>
              <a:rPr lang="ru-RU" dirty="0" smtClean="0"/>
              <a:t>число сотрудников (в среднем на область деятельности);</a:t>
            </a:r>
            <a:endParaRPr lang="ru-RU" dirty="0" smtClean="0"/>
          </a:p>
          <a:p>
            <a:pPr lvl="0" algn="just"/>
            <a:r>
              <a:rPr lang="ru-RU" dirty="0" smtClean="0"/>
              <a:t>поле деятельности для каждого из сотрудников сферы  обработки информации (ОИ);</a:t>
            </a:r>
            <a:endParaRPr lang="ru-RU" dirty="0" smtClean="0"/>
          </a:p>
          <a:p>
            <a:pPr lvl="0" algn="just"/>
            <a:r>
              <a:rPr lang="ru-RU" dirty="0" smtClean="0"/>
              <a:t>качество руководства сферой ОИ;</a:t>
            </a:r>
            <a:endParaRPr lang="ru-RU" dirty="0" smtClean="0"/>
          </a:p>
          <a:p>
            <a:pPr lvl="0" algn="just"/>
            <a:r>
              <a:rPr lang="ru-RU" dirty="0" smtClean="0"/>
              <a:t>производительность и загрузка работников сферы ОИ;</a:t>
            </a:r>
            <a:endParaRPr lang="ru-RU" dirty="0" smtClean="0"/>
          </a:p>
          <a:p>
            <a:pPr lvl="0" algn="just"/>
            <a:r>
              <a:rPr lang="ru-RU" dirty="0" smtClean="0"/>
              <a:t>квалификация и образование работников сферы СИ (в особенности их коммуникабельность при работе с пользователями);</a:t>
            </a:r>
            <a:endParaRPr lang="ru-RU" dirty="0" smtClean="0"/>
          </a:p>
          <a:p>
            <a:pPr lvl="0" algn="just"/>
            <a:r>
              <a:rPr lang="ru-RU" dirty="0" smtClean="0"/>
              <a:t>средства и уровень мотивации работников сферы ОИ;</a:t>
            </a:r>
            <a:endParaRPr lang="ru-RU" dirty="0" smtClean="0"/>
          </a:p>
          <a:p>
            <a:pPr lvl="0" algn="just"/>
            <a:r>
              <a:rPr lang="ru-RU" dirty="0" smtClean="0"/>
              <a:t>производственный климат в подразделениях сферы ОИ;</a:t>
            </a:r>
            <a:endParaRPr lang="ru-RU" dirty="0" smtClean="0"/>
          </a:p>
          <a:p>
            <a:pPr algn="just"/>
            <a:r>
              <a:rPr lang="ru-RU" dirty="0" smtClean="0"/>
              <a:t>возрастная структура (возраст и стаж работы, а также опыт работы в сфере ОИ).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62708"/>
            <a:ext cx="9601200" cy="595532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отношении </a:t>
            </a:r>
            <a:r>
              <a:rPr lang="ru-RU" b="1" dirty="0" smtClean="0"/>
              <a:t>технических средств </a:t>
            </a:r>
            <a:r>
              <a:rPr lang="ru-RU" dirty="0" smtClean="0"/>
              <a:t>целесообразно проанализировать следующие важные аспекты:</a:t>
            </a:r>
            <a:endParaRPr lang="ru-RU" dirty="0" smtClean="0"/>
          </a:p>
          <a:p>
            <a:pPr lvl="0"/>
            <a:r>
              <a:rPr lang="ru-RU" dirty="0" smtClean="0"/>
              <a:t>типы, технические характеристики и мощность центральных и децентрализованных ЭВМ;</a:t>
            </a:r>
            <a:endParaRPr lang="ru-RU" dirty="0" smtClean="0"/>
          </a:p>
          <a:p>
            <a:pPr lvl="0"/>
            <a:r>
              <a:rPr lang="ru-RU" dirty="0" smtClean="0"/>
              <a:t>число, технические характеристики и емкость главных накопителей и высокопроизводительных принтеров;</a:t>
            </a:r>
            <a:endParaRPr lang="ru-RU" dirty="0" smtClean="0"/>
          </a:p>
          <a:p>
            <a:pPr lvl="0"/>
            <a:r>
              <a:rPr lang="ru-RU" dirty="0" smtClean="0"/>
              <a:t>число, «интеллектуальность» и ориентированность (приспособленность к применению) дисплеев и принтеров на рабочем месте;</a:t>
            </a:r>
            <a:endParaRPr lang="ru-RU" dirty="0" smtClean="0"/>
          </a:p>
          <a:p>
            <a:pPr lvl="0"/>
            <a:r>
              <a:rPr lang="ru-RU" dirty="0" smtClean="0"/>
              <a:t>число и характеристики остальных устройств ввода-вывода;</a:t>
            </a:r>
            <a:endParaRPr lang="ru-RU" dirty="0" smtClean="0"/>
          </a:p>
          <a:p>
            <a:pPr lvl="0"/>
            <a:r>
              <a:rPr lang="ru-RU" dirty="0" smtClean="0"/>
              <a:t>внутренние вычислительные сети и их компоненты;</a:t>
            </a:r>
            <a:endParaRPr lang="ru-RU" dirty="0" smtClean="0"/>
          </a:p>
          <a:p>
            <a:pPr lvl="0"/>
            <a:r>
              <a:rPr lang="ru-RU" dirty="0" smtClean="0"/>
              <a:t>внешние телекоммуникационные связи;</a:t>
            </a:r>
            <a:endParaRPr lang="ru-RU" dirty="0" smtClean="0"/>
          </a:p>
          <a:p>
            <a:pPr lvl="0"/>
            <a:r>
              <a:rPr lang="ru-RU" dirty="0" smtClean="0"/>
              <a:t>места установки технических средств;</a:t>
            </a:r>
            <a:endParaRPr lang="ru-RU" dirty="0" smtClean="0"/>
          </a:p>
          <a:p>
            <a:pPr lvl="0"/>
            <a:r>
              <a:rPr lang="ru-RU" dirty="0" smtClean="0"/>
              <a:t>данные по изготовителям и поставщикам (в особенности надежность и оценка пользователями этих средств);</a:t>
            </a:r>
            <a:endParaRPr lang="ru-RU" dirty="0" smtClean="0"/>
          </a:p>
          <a:p>
            <a:pPr lvl="0"/>
            <a:r>
              <a:rPr lang="ru-RU" dirty="0" smtClean="0"/>
              <a:t>данные по приобретению/аренде/лизингу или по продолжительности связей с поставщиками в сфере технических средств;</a:t>
            </a:r>
            <a:endParaRPr lang="ru-RU" dirty="0" smtClean="0"/>
          </a:p>
          <a:p>
            <a:pPr lvl="0"/>
            <a:r>
              <a:rPr lang="ru-RU" dirty="0" smtClean="0"/>
              <a:t>данные по техническому обслуживанию и сервису и </a:t>
            </a:r>
            <a:r>
              <a:rPr lang="ru-RU" dirty="0" err="1" smtClean="0"/>
              <a:t>тд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15815"/>
            <a:ext cx="9601200" cy="59084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Характеристики программных средств:</a:t>
            </a:r>
            <a:endParaRPr lang="ru-RU" b="1" dirty="0" smtClean="0"/>
          </a:p>
          <a:p>
            <a:pPr lvl="0" algn="just"/>
            <a:r>
              <a:rPr lang="ru-RU" dirty="0" smtClean="0"/>
              <a:t>операционные системы (ОС);</a:t>
            </a:r>
            <a:endParaRPr lang="ru-RU" dirty="0" smtClean="0"/>
          </a:p>
          <a:p>
            <a:pPr lvl="0" algn="just"/>
            <a:r>
              <a:rPr lang="ru-RU" dirty="0" smtClean="0"/>
              <a:t>системы управления банками;</a:t>
            </a:r>
            <a:endParaRPr lang="ru-RU" dirty="0" smtClean="0"/>
          </a:p>
          <a:p>
            <a:pPr lvl="0" algn="just"/>
            <a:r>
              <a:rPr lang="ru-RU" dirty="0" smtClean="0"/>
              <a:t>сетевые программные средства, системы управления и коммуникации;</a:t>
            </a:r>
            <a:endParaRPr lang="ru-RU" dirty="0" smtClean="0"/>
          </a:p>
          <a:p>
            <a:pPr lvl="0" algn="just"/>
            <a:r>
              <a:rPr lang="ru-RU" dirty="0" smtClean="0"/>
              <a:t>вспомогательные программы;</a:t>
            </a:r>
            <a:endParaRPr lang="ru-RU" dirty="0" smtClean="0"/>
          </a:p>
          <a:p>
            <a:pPr lvl="0" algn="just"/>
            <a:r>
              <a:rPr lang="ru-RU" dirty="0" smtClean="0"/>
              <a:t>развитие окружения ИС (инструменты и языки анализа, дизайна и программирования, а также трансляторы с языков);</a:t>
            </a:r>
            <a:endParaRPr lang="ru-RU" dirty="0" smtClean="0"/>
          </a:p>
          <a:p>
            <a:pPr lvl="0" algn="just"/>
            <a:r>
              <a:rPr lang="ru-RU" dirty="0" smtClean="0"/>
              <a:t>системы сохранения и защиты данных;</a:t>
            </a:r>
            <a:endParaRPr lang="ru-RU" dirty="0" smtClean="0"/>
          </a:p>
          <a:p>
            <a:pPr lvl="0" algn="just"/>
            <a:r>
              <a:rPr lang="ru-RU" dirty="0" smtClean="0"/>
              <a:t>данные по изготовителям и поставщикам ПС (особенно их надежность и удовлетворенность пользователей этими средствами);</a:t>
            </a:r>
            <a:endParaRPr lang="ru-RU" dirty="0" smtClean="0"/>
          </a:p>
          <a:p>
            <a:pPr lvl="0" algn="just"/>
            <a:r>
              <a:rPr lang="ru-RU" dirty="0" smtClean="0"/>
              <a:t>данные по приобретению/аренде/лизингу и длительности связей с поставщиками ПС;</a:t>
            </a:r>
            <a:endParaRPr lang="ru-RU" dirty="0" smtClean="0"/>
          </a:p>
          <a:p>
            <a:pPr lvl="0" algn="just"/>
            <a:r>
              <a:rPr lang="ru-RU" dirty="0" smtClean="0"/>
              <a:t>данные по возможности расширения программных средств;</a:t>
            </a:r>
            <a:endParaRPr lang="ru-RU" dirty="0" smtClean="0"/>
          </a:p>
          <a:p>
            <a:pPr algn="just"/>
            <a:r>
              <a:rPr lang="ru-RU" dirty="0" smtClean="0"/>
              <a:t>данные по техническому обслуживанию и сервису.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890954"/>
            <a:ext cx="9601200" cy="49764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В отношении бюджета оправдалось исследование следующих аспектов: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анализ общего развития расходов на ОИ раздельно для технических и программных средств, расходов на техническое обслуживание, на персонал, а также прочих расходов;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развитие затрат на ОИ в сравнении с общими затратами;</a:t>
            </a:r>
            <a:endParaRPr lang="ru-RU" sz="2400" dirty="0" smtClean="0"/>
          </a:p>
          <a:p>
            <a:pPr lvl="0" algn="just"/>
            <a:r>
              <a:rPr lang="ru-RU" sz="2400" dirty="0" smtClean="0"/>
              <a:t>планирование затрат на ОИ в будущем;</a:t>
            </a:r>
            <a:endParaRPr lang="ru-RU" sz="2400" dirty="0" smtClean="0"/>
          </a:p>
          <a:p>
            <a:pPr algn="just"/>
            <a:r>
              <a:rPr lang="ru-RU" sz="2400" dirty="0" smtClean="0"/>
              <a:t>системы расчета затрат на ОИ.</a:t>
            </a:r>
            <a:endParaRPr lang="ru-RU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40202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Организация и управление в сфере информатизации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213945"/>
            <a:ext cx="9601200" cy="501343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2300" dirty="0" smtClean="0"/>
              <a:t>На этом шаге необходимо проверить на эффективность и сбалансированность существующую организацию, т.е. структуру и качество управления в области ИС. При этом должны исследоваться следующие аспекты: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эффективность существующей организации ОИ;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сотрудничество с пользователями (связи, заказы на развитие, сервис для пользователей и их обучение, вид и объем сервисных услуг);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планирование и администрирование данных;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развитие применения ИС (образ действий, методы и инструменты для анализа, дизайна, программирования, тестирования и технического обслуживания, выдача приоритетов для развития ИС);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концепция приобретения, внедрения и обслуживания компонентов технических и программных средств;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мероприятия по обучению работников сферы ОИ;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объем и качество документации;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вид и объем кратко-, средне- и долгосрочного планирования и контроля в области ОИ;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вид распределения ресурсов ПС по конечным пользователям;</a:t>
            </a:r>
            <a:endParaRPr lang="ru-RU" sz="2300" dirty="0" smtClean="0"/>
          </a:p>
          <a:p>
            <a:pPr lvl="0" algn="just"/>
            <a:r>
              <a:rPr lang="ru-RU" sz="2300" dirty="0" smtClean="0"/>
              <a:t>объем и качество защищенности, в том числе от катастроф</a:t>
            </a:r>
            <a:r>
              <a:rPr lang="ru-RU" dirty="0" smtClean="0"/>
              <a:t>.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804041"/>
            <a:ext cx="9601200" cy="32476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Документация по анализу ИС</a:t>
            </a:r>
            <a:r>
              <a:rPr lang="ru-RU" sz="2400" dirty="0" smtClean="0"/>
              <a:t> на предприятии содержит:</a:t>
            </a:r>
            <a:endParaRPr lang="ru-RU" sz="2400" dirty="0" smtClean="0"/>
          </a:p>
          <a:p>
            <a:pPr lvl="0"/>
            <a:r>
              <a:rPr lang="ru-RU" sz="2400" dirty="0" smtClean="0"/>
              <a:t>общий обзор имеющихся ИС и их ресурсов;</a:t>
            </a:r>
            <a:endParaRPr lang="ru-RU" sz="2400" dirty="0" smtClean="0"/>
          </a:p>
          <a:p>
            <a:pPr lvl="0"/>
            <a:r>
              <a:rPr lang="ru-RU" sz="2400" dirty="0" smtClean="0"/>
              <a:t>общий обзор использования ресурсов ИС;</a:t>
            </a:r>
            <a:endParaRPr lang="ru-RU" sz="2400" dirty="0" smtClean="0"/>
          </a:p>
          <a:p>
            <a:pPr lvl="0"/>
            <a:r>
              <a:rPr lang="ru-RU" sz="2400" dirty="0" smtClean="0"/>
              <a:t>описание сильных и слабых сторон ИС и предложения по их улучшению;</a:t>
            </a:r>
            <a:endParaRPr lang="ru-RU" sz="2400" dirty="0" smtClean="0"/>
          </a:p>
          <a:p>
            <a:pPr lvl="0"/>
            <a:r>
              <a:rPr lang="ru-RU" sz="2400" dirty="0" smtClean="0"/>
              <a:t>каталог идей и намерений для будущих стратегий в области ИС.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70490"/>
            <a:ext cx="9601200" cy="591207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Разработка стратегий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961697"/>
            <a:ext cx="9601200" cy="55494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Стратегия в области архитектуры приложений.</a:t>
            </a:r>
            <a:endParaRPr lang="ru-RU" sz="2400" b="1" dirty="0" smtClean="0"/>
          </a:p>
          <a:p>
            <a:pPr>
              <a:buNone/>
            </a:pPr>
            <a:r>
              <a:rPr lang="ru-RU" sz="2400" i="1" dirty="0" smtClean="0"/>
              <a:t>Разработка единого для всего предприятия базиса данных.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Формирование спектра приложений.</a:t>
            </a:r>
            <a:endParaRPr lang="ru-RU" sz="2400" i="1" dirty="0" smtClean="0"/>
          </a:p>
          <a:p>
            <a:r>
              <a:rPr lang="ru-RU" sz="2400" b="1" dirty="0" smtClean="0"/>
              <a:t>Стратегия в области ресурсов.</a:t>
            </a:r>
            <a:endParaRPr lang="ru-RU" sz="2400" b="1" dirty="0" smtClean="0"/>
          </a:p>
          <a:p>
            <a:pPr>
              <a:buNone/>
            </a:pPr>
            <a:r>
              <a:rPr lang="ru-RU" sz="2400" i="1" dirty="0" smtClean="0"/>
              <a:t>Персонал сферы ОИ.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Информационные технологии.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Бюджет сферы ОИ.</a:t>
            </a:r>
            <a:endParaRPr lang="ru-RU" sz="2400" i="1" dirty="0" smtClean="0"/>
          </a:p>
          <a:p>
            <a:r>
              <a:rPr lang="ru-RU" sz="2400" b="1" dirty="0" smtClean="0"/>
              <a:t>Стратегия в вопросах организации и управления.</a:t>
            </a:r>
            <a:endParaRPr lang="ru-RU" sz="2400" b="1" dirty="0" smtClean="0"/>
          </a:p>
          <a:p>
            <a:pPr>
              <a:buNone/>
            </a:pPr>
            <a:r>
              <a:rPr lang="ru-RU" sz="2400" i="1" dirty="0" smtClean="0"/>
              <a:t>Организация и функционирование ИС.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Концепция руководства.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Контроль и ревизия ИС и исчисление затрат.</a:t>
            </a:r>
            <a:endParaRPr lang="ru-RU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4303" y="370490"/>
            <a:ext cx="9601200" cy="591207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/>
              <a:t>Организация стратегического планирования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0069" y="930164"/>
            <a:ext cx="9601200" cy="553369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/>
              <a:t>Итоговый доклад по вопросам стратегического планирования ИС должен содержать, в частности, следующие данные: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маркировку «угловых колонн» будущей сферы приложения ОИ: основополагающие решения, цели и принципы организации ИС;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сервисные предложения подразделений ОИ: имеющиеся ресурсы и услуги, цены и условия их предоставления;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общий обзор единой для всего предприятия концепции построения ИС (архитектура и ландшафт приложений, представление предусмотренных к реализации ИС, распределение задач между подразделениями ОИ и пользователями);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описание структуры организации ОИ (иерархическое упорядочение и расчленение подразделений ОИ, компетенция и ответственность подразделений ОИ, подразделения-пользователи и органы контроля и координации ИС, а также коммуникации);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общий обзор использования ресурсов (потребные мощности и затраты) для предусмотренной концепции создания ИС, специфицированный по годам для отдельных ИС и ресурсов, а также сгруппированный по годам и видам ресурсов;</a:t>
            </a:r>
            <a:endParaRPr lang="ru-RU" sz="1600" dirty="0" smtClean="0"/>
          </a:p>
          <a:p>
            <a:pPr lvl="0" algn="just"/>
            <a:r>
              <a:rPr lang="ru-RU" sz="1600" dirty="0" smtClean="0"/>
              <a:t>характеристику стандартов и исходных данных в области применения методов и инструментов при планировании, развитии, обслуживании и эксплуатации ИС, а также в области работы с пользователями;</a:t>
            </a:r>
            <a:endParaRPr lang="ru-RU" sz="1600" dirty="0" smtClean="0"/>
          </a:p>
          <a:p>
            <a:pPr algn="just"/>
            <a:r>
              <a:rPr lang="ru-RU" sz="1600" dirty="0" smtClean="0"/>
              <a:t>сводный бюджет затрат на ОИ и (при возможности) финансовый план.</a:t>
            </a:r>
            <a:endParaRPr lang="ru-RU" sz="1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59221"/>
          </a:xfrm>
        </p:spPr>
        <p:txBody>
          <a:bodyPr/>
          <a:lstStyle/>
          <a:p>
            <a:r>
              <a:rPr lang="ru-RU" b="1" dirty="0" smtClean="0"/>
              <a:t>Подходы к автоматизации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97724"/>
            <a:ext cx="9601200" cy="43696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В настоящий момент наиболее правильным, грамотным подходом считается так называемый «западный».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За </a:t>
            </a:r>
            <a:r>
              <a:rPr lang="ru-RU" sz="2400" b="1" dirty="0" smtClean="0"/>
              <a:t>основу подхода </a:t>
            </a:r>
            <a:r>
              <a:rPr lang="ru-RU" sz="2400" dirty="0" smtClean="0"/>
              <a:t>можно взять следующее утверждение: </a:t>
            </a:r>
            <a:r>
              <a:rPr lang="ru-RU" sz="2400" b="1" dirty="0" smtClean="0"/>
              <a:t>Автоматизация процессов предприятия должна вытекать из стратегии развития предприятия и быть эффективной. </a:t>
            </a:r>
            <a:endParaRPr lang="ru-RU" sz="2400" b="1" dirty="0" smtClean="0"/>
          </a:p>
          <a:p>
            <a:pPr marL="0" indent="0" algn="just">
              <a:buNone/>
            </a:pPr>
            <a:r>
              <a:rPr lang="ru-RU" sz="2400" dirty="0" smtClean="0"/>
              <a:t>Автоматизировать нужно только те задачи, которые </a:t>
            </a:r>
            <a:r>
              <a:rPr lang="ru-RU" sz="2400" b="1" dirty="0" smtClean="0"/>
              <a:t>способствуют достижению цели предприятия</a:t>
            </a:r>
            <a:r>
              <a:rPr lang="ru-RU" sz="2400" dirty="0" smtClean="0"/>
              <a:t>. При этом каждая задача автоматизации должна быть оценена с позиции </a:t>
            </a:r>
            <a:r>
              <a:rPr lang="ru-RU" sz="2400" b="1" dirty="0" smtClean="0"/>
              <a:t>Цена/Эффективность.</a:t>
            </a:r>
            <a:endParaRPr lang="ru-RU" sz="24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4303" y="567559"/>
            <a:ext cx="9601200" cy="4842641"/>
          </a:xfrm>
        </p:spPr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2400" b="1" dirty="0" smtClean="0"/>
              <a:t>Суть  данного подхода заключается в следующем:</a:t>
            </a:r>
            <a:endParaRPr lang="ru-RU" sz="2400" dirty="0" smtClean="0"/>
          </a:p>
          <a:p>
            <a:pPr lvl="0" algn="just" fontAlgn="t"/>
            <a:r>
              <a:rPr lang="ru-RU" sz="2400" dirty="0" smtClean="0"/>
              <a:t>Исходя из целей и стратегии предприятия выделяются бизнес-процессы, требующие качественного улучшения;</a:t>
            </a:r>
            <a:endParaRPr lang="ru-RU" sz="2400" dirty="0" smtClean="0"/>
          </a:p>
          <a:p>
            <a:pPr lvl="0" algn="just" fontAlgn="t"/>
            <a:r>
              <a:rPr lang="ru-RU" sz="2400" dirty="0" smtClean="0"/>
              <a:t>Для каждого выделенного бизнес-процесса ставится задача автоматизации, позволяющая повысить эффективность работы процесса;</a:t>
            </a:r>
            <a:endParaRPr lang="ru-RU" sz="2400" dirty="0" smtClean="0"/>
          </a:p>
          <a:p>
            <a:pPr lvl="0" algn="just" fontAlgn="t"/>
            <a:r>
              <a:rPr lang="ru-RU" sz="2400" dirty="0" smtClean="0"/>
              <a:t>Предполагаемый эффект от задачи автоматизации оценивается заранее и сравнивается с величиной затрат на ее реализацию;</a:t>
            </a:r>
            <a:endParaRPr lang="ru-RU" sz="2400" dirty="0" smtClean="0"/>
          </a:p>
          <a:p>
            <a:pPr lvl="0" algn="just" fontAlgn="t"/>
            <a:r>
              <a:rPr lang="ru-RU" sz="2400" dirty="0" smtClean="0"/>
              <a:t>Реорганизация и автоматизация бизнес-процессов предприятия.</a:t>
            </a:r>
            <a:endParaRPr lang="ru-RU" sz="2400" dirty="0" smtClean="0"/>
          </a:p>
          <a:p>
            <a:pPr lvl="0" algn="just" fontAlgn="t">
              <a:buNone/>
            </a:pPr>
            <a:endParaRPr lang="ru-RU" sz="2400" dirty="0" smtClean="0"/>
          </a:p>
          <a:p>
            <a:pPr algn="just"/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9752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информационного менеджмента: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36431"/>
            <a:ext cx="10339754" cy="47595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1.  обеспечение электронного документооборота;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2. управление всеми видами корпоративных информационных систем и корпоративных информационных ресурсов;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3. информационное обеспечение управления в целом, и принятия решений, в частности;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4.  обеспечение информатизации бизнес-процессов;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5. обеспечение функционирования телекоммуникационной инфраструктуры организации;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6.  управление ИТ персоналом и </a:t>
            </a:r>
            <a:r>
              <a:rPr lang="ru-RU" sz="2400" dirty="0" err="1" smtClean="0"/>
              <a:t>ИТ-подразделением</a:t>
            </a:r>
            <a:r>
              <a:rPr lang="ru-RU" sz="2400" dirty="0" smtClean="0"/>
              <a:t> (при его наличии);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7. управление стратегическим и тактическим </a:t>
            </a:r>
            <a:r>
              <a:rPr lang="ru-RU" sz="2400" dirty="0" err="1" smtClean="0"/>
              <a:t>ИТ-развитием</a:t>
            </a:r>
            <a:r>
              <a:rPr lang="ru-RU" sz="2400" dirty="0" smtClean="0"/>
              <a:t> организации.</a:t>
            </a:r>
            <a:endParaRPr lang="ru-RU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024759"/>
            <a:ext cx="9601200" cy="4842641"/>
          </a:xfrm>
        </p:spPr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2400" b="1" dirty="0" smtClean="0"/>
              <a:t>При таком подходе основными задачами, требующими автоматизации на предприятиях, будут те, эффект от реализации которых можно оценить наиболее явным образом:</a:t>
            </a:r>
            <a:endParaRPr lang="ru-RU" sz="2400" dirty="0" smtClean="0"/>
          </a:p>
          <a:p>
            <a:pPr lvl="0" algn="just" fontAlgn="t"/>
            <a:r>
              <a:rPr lang="ru-RU" sz="2400" b="1" dirty="0" smtClean="0"/>
              <a:t>Задачи планирования ресурсов предприятия </a:t>
            </a:r>
            <a:r>
              <a:rPr lang="ru-RU" sz="2400" dirty="0" smtClean="0"/>
              <a:t>(материальных, трудовых, финансовых) — </a:t>
            </a:r>
            <a:r>
              <a:rPr lang="ru-RU" sz="2400" i="1" dirty="0" smtClean="0"/>
              <a:t>уменьшение затрат, связанных с использованием ресурсов;</a:t>
            </a:r>
            <a:endParaRPr lang="ru-RU" sz="2400" i="1" dirty="0" smtClean="0"/>
          </a:p>
          <a:p>
            <a:pPr lvl="0" algn="just" fontAlgn="t"/>
            <a:r>
              <a:rPr lang="ru-RU" sz="2400" b="1" dirty="0" smtClean="0"/>
              <a:t>Управление отношениями с клиентами</a:t>
            </a:r>
            <a:r>
              <a:rPr lang="ru-RU" sz="2400" dirty="0" smtClean="0"/>
              <a:t> — </a:t>
            </a:r>
            <a:r>
              <a:rPr lang="ru-RU" sz="2400" i="1" dirty="0" smtClean="0"/>
              <a:t>привлечение новых и удержание существующих клиентов;</a:t>
            </a:r>
            <a:endParaRPr lang="ru-RU" sz="2400" i="1" dirty="0" smtClean="0"/>
          </a:p>
          <a:p>
            <a:pPr lvl="0" algn="just" fontAlgn="t"/>
            <a:r>
              <a:rPr lang="ru-RU" sz="2400" b="1" dirty="0" smtClean="0"/>
              <a:t>Конструкторско-технологические процессы</a:t>
            </a:r>
            <a:r>
              <a:rPr lang="ru-RU" sz="2400" dirty="0" smtClean="0"/>
              <a:t> — </a:t>
            </a:r>
            <a:r>
              <a:rPr lang="ru-RU" sz="2400" i="1" dirty="0" smtClean="0"/>
              <a:t>уменьшение стоимости и повышение качества конструкторско-технологических разработок.</a:t>
            </a:r>
            <a:endParaRPr lang="ru-RU" sz="2400" i="1" dirty="0" smtClean="0"/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100111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Минусы подхода при применении его на российских предприятиях: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623848"/>
            <a:ext cx="9601200" cy="4243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На очень немногих российских предприятиях сформулированы цели и стратегия, поэтому возникает проблема не согласованности задач автоматизации и целей предприятия.</a:t>
            </a:r>
            <a:endParaRPr lang="ru-RU" dirty="0" smtClean="0"/>
          </a:p>
          <a:p>
            <a:pPr algn="just"/>
            <a:r>
              <a:rPr lang="ru-RU" dirty="0" smtClean="0"/>
              <a:t>Реализация задач автоматизации планирования ресурсов, управления отношениями с клиентами на российских предприятиях зачастую требует серьезной перестройки бизнес-процессов предприятия (</a:t>
            </a:r>
            <a:r>
              <a:rPr lang="ru-RU" dirty="0" err="1" smtClean="0"/>
              <a:t>реинжиниринг</a:t>
            </a:r>
            <a:r>
              <a:rPr lang="ru-RU" dirty="0" smtClean="0"/>
              <a:t>).</a:t>
            </a:r>
            <a:endParaRPr lang="ru-RU" dirty="0" smtClean="0"/>
          </a:p>
          <a:p>
            <a:pPr algn="just"/>
            <a:r>
              <a:rPr lang="ru-RU" dirty="0" smtClean="0"/>
              <a:t>Стоимость применения комплексных средств автоматизация, направленных на автоматизацию задач планирования и управления пока что является «неподъемной» для Российских предприятий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Тем не менее, «западный» подход применяется на Российских предприятиях, однако зачастую он выражается во внедрении «дорогой» комплексной системы управления, без увязывания внедрения с целями предприятия и корректной оценки предполагаемой эффективности такой системы.</a:t>
            </a: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587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 же тогда нужно подходить к процессу автоматизации российских предприятий?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844565"/>
            <a:ext cx="9601200" cy="45247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Проблемы внутренней среды предприятия</a:t>
            </a:r>
            <a:endParaRPr lang="ru-RU" b="1" dirty="0" smtClean="0"/>
          </a:p>
          <a:p>
            <a:pPr lvl="0" fontAlgn="t"/>
            <a:r>
              <a:rPr lang="ru-RU" dirty="0" smtClean="0"/>
              <a:t>Отсутствие стратегического менеджмента;</a:t>
            </a:r>
            <a:endParaRPr lang="ru-RU" dirty="0" smtClean="0"/>
          </a:p>
          <a:p>
            <a:pPr lvl="0" fontAlgn="t"/>
            <a:r>
              <a:rPr lang="ru-RU" dirty="0" smtClean="0"/>
              <a:t>Низкая квалификация менеджмента в области управления. </a:t>
            </a:r>
            <a:endParaRPr lang="ru-RU" dirty="0" smtClean="0"/>
          </a:p>
          <a:p>
            <a:pPr lvl="0" fontAlgn="t"/>
            <a:r>
              <a:rPr lang="ru-RU" dirty="0" smtClean="0"/>
              <a:t>Отсутствие политики </a:t>
            </a:r>
            <a:r>
              <a:rPr lang="ru-RU" dirty="0" err="1" smtClean="0"/>
              <a:t>клиентоориентированности</a:t>
            </a:r>
            <a:r>
              <a:rPr lang="ru-RU" dirty="0" smtClean="0"/>
              <a:t>;</a:t>
            </a:r>
            <a:endParaRPr lang="ru-RU" dirty="0" smtClean="0"/>
          </a:p>
          <a:p>
            <a:pPr lvl="0" fontAlgn="t"/>
            <a:r>
              <a:rPr lang="ru-RU" dirty="0" smtClean="0"/>
              <a:t>Неразвитость </a:t>
            </a:r>
            <a:r>
              <a:rPr lang="ru-RU" dirty="0" err="1" smtClean="0"/>
              <a:t>ИТ-инфраструктуры</a:t>
            </a:r>
            <a:r>
              <a:rPr lang="ru-RU" dirty="0" smtClean="0"/>
              <a:t>;</a:t>
            </a:r>
            <a:endParaRPr lang="ru-RU" dirty="0" smtClean="0"/>
          </a:p>
          <a:p>
            <a:pPr lvl="0" fontAlgn="t"/>
            <a:r>
              <a:rPr lang="ru-RU" dirty="0" smtClean="0"/>
              <a:t>Отсутствие четких методик планирования деятельности и ресурсов, в частности;</a:t>
            </a:r>
            <a:endParaRPr lang="ru-RU" dirty="0" smtClean="0"/>
          </a:p>
          <a:p>
            <a:pPr lvl="0" fontAlgn="t"/>
            <a:r>
              <a:rPr lang="ru-RU" dirty="0" smtClean="0"/>
              <a:t>Зачастую плачевное состояние конструкторско-технологической документации, расхождение ее с реальными технологическими процессами;</a:t>
            </a:r>
            <a:endParaRPr lang="ru-RU" dirty="0" smtClean="0"/>
          </a:p>
          <a:p>
            <a:pPr lvl="0" fontAlgn="t"/>
            <a:r>
              <a:rPr lang="ru-RU" dirty="0" smtClean="0"/>
              <a:t>Задачи автоматизации управления производством (планирования и учет) решены отдельными локальными задачками, которые ни развивать ни поддерживать зачастую уже некому.</a:t>
            </a:r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04497"/>
            <a:ext cx="9601200" cy="536290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Факторы внешней среды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Жесткие требования со стороны государства в части ведения на предприятии бухгалтерского и налогового учета.</a:t>
            </a: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КЕЙС  "Подход к автоматизации Российских предприятий"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sz="2400" b="1" dirty="0" smtClean="0"/>
              <a:t>ГК «Современные технологии управления»</a:t>
            </a:r>
            <a:endParaRPr lang="ru-RU" sz="2400" b="1" dirty="0" smtClean="0"/>
          </a:p>
          <a:p>
            <a:pPr marL="0" indent="0" algn="just">
              <a:buNone/>
            </a:pPr>
            <a:r>
              <a:rPr lang="ru-RU" sz="2400" b="1" dirty="0" smtClean="0"/>
              <a:t>ОСНОВНЫЕ ТЕЗИСЫ:</a:t>
            </a:r>
            <a:endParaRPr lang="ru-RU" sz="2400" b="1" dirty="0" smtClean="0"/>
          </a:p>
          <a:p>
            <a:pPr marL="0" indent="0" algn="just"/>
            <a:r>
              <a:rPr lang="ru-RU" dirty="0" smtClean="0"/>
              <a:t>    Постепенная автоматизация процессов предприятия;</a:t>
            </a:r>
            <a:endParaRPr lang="ru-RU" dirty="0" smtClean="0"/>
          </a:p>
          <a:p>
            <a:pPr marL="0" indent="0" algn="just"/>
            <a:r>
              <a:rPr lang="ru-RU" dirty="0" smtClean="0"/>
              <a:t>    Автоматизация направлена первоначально на более понятные персоналу предприятия процессы — учет и контроль;</a:t>
            </a:r>
            <a:endParaRPr lang="ru-RU" dirty="0" smtClean="0"/>
          </a:p>
          <a:p>
            <a:pPr lvl="0" fontAlgn="t"/>
            <a:r>
              <a:rPr lang="ru-RU" dirty="0" smtClean="0"/>
              <a:t> Вовлечение руководства предприятия в процессы автоматизации;</a:t>
            </a:r>
            <a:endParaRPr lang="ru-RU" dirty="0" smtClean="0"/>
          </a:p>
          <a:p>
            <a:pPr lvl="0" fontAlgn="t"/>
            <a:r>
              <a:rPr lang="ru-RU" dirty="0" smtClean="0"/>
              <a:t>Мягкая и постепенная перестройка бизнес-процессов;</a:t>
            </a:r>
            <a:endParaRPr lang="ru-RU" dirty="0" smtClean="0"/>
          </a:p>
          <a:p>
            <a:pPr lvl="0" fontAlgn="t"/>
            <a:r>
              <a:rPr lang="ru-RU" dirty="0" smtClean="0"/>
              <a:t>Эволюционное развитие информационной системы.</a:t>
            </a:r>
            <a:endParaRPr lang="ru-RU" dirty="0" smtClean="0"/>
          </a:p>
          <a:p>
            <a:pPr marL="0" lv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5922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дает такой подход: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355834"/>
            <a:ext cx="9601200" cy="4511566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dirty="0" smtClean="0"/>
              <a:t>Предприятие не тратит огромных средств на комплексную автоматизацию;</a:t>
            </a:r>
            <a:endParaRPr lang="ru-RU" dirty="0" smtClean="0"/>
          </a:p>
          <a:p>
            <a:pPr lvl="0" algn="just"/>
            <a:r>
              <a:rPr lang="ru-RU" dirty="0" smtClean="0"/>
              <a:t>Автоматизация процессов учета и контроля позволяет решить задачи бухгалтерского и налогового учета (которые в нашей стране волнуют многих руководителей), и, как следствие, переориентироваться на решение задач планирования и управления;</a:t>
            </a:r>
            <a:endParaRPr lang="ru-RU" dirty="0" smtClean="0"/>
          </a:p>
          <a:p>
            <a:pPr algn="just"/>
            <a:r>
              <a:rPr lang="ru-RU" dirty="0" smtClean="0"/>
              <a:t>Постепенная автоматизация и вовлечение в процессы автоматизации руководства позволяет им прочувствовать связь между </a:t>
            </a:r>
            <a:r>
              <a:rPr lang="ru-RU" dirty="0" err="1" smtClean="0"/>
              <a:t>ИТ-решениями</a:t>
            </a:r>
            <a:r>
              <a:rPr lang="ru-RU" dirty="0" smtClean="0"/>
              <a:t> и процессами управления, повышает их квалификацию как управленцев;</a:t>
            </a:r>
            <a:endParaRPr lang="ru-RU" dirty="0" smtClean="0"/>
          </a:p>
          <a:p>
            <a:pPr algn="just"/>
            <a:r>
              <a:rPr lang="ru-RU" dirty="0" smtClean="0"/>
              <a:t>Повышается квалификация персонала — освоить отдельные участки автоматизации проще, чем комплексную систему;</a:t>
            </a:r>
            <a:endParaRPr lang="ru-RU" dirty="0" smtClean="0"/>
          </a:p>
          <a:p>
            <a:pPr algn="just"/>
            <a:r>
              <a:rPr lang="ru-RU" dirty="0" smtClean="0"/>
              <a:t>Получение точных и своевременных учетных данных позволяет выявлять проблемы, связанные затратами на использование ресурсов, проблемы в работе с клиентами, что подталкивает руководство к совершенствованию процессов управления и позволяет ставить новые задачи автоматизации, направленные на решение этих проблем.</a:t>
            </a: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725215"/>
            <a:ext cx="9601200" cy="5142186"/>
          </a:xfrm>
        </p:spPr>
        <p:txBody>
          <a:bodyPr>
            <a:noAutofit/>
          </a:bodyPr>
          <a:lstStyle/>
          <a:p>
            <a:pPr marL="0" indent="0" algn="just" fontAlgn="t">
              <a:buNone/>
            </a:pPr>
            <a:r>
              <a:rPr lang="ru-RU" sz="2400" b="1" dirty="0" smtClean="0"/>
              <a:t>Для производственного предприятия этот подход обычно выглядит следующим образом:</a:t>
            </a:r>
            <a:endParaRPr lang="ru-RU" sz="2400" dirty="0" smtClean="0"/>
          </a:p>
          <a:p>
            <a:pPr algn="just"/>
            <a:r>
              <a:rPr lang="ru-RU" sz="2400" dirty="0" smtClean="0"/>
              <a:t>Автоматизация бухгалтерского учета, расчета заработной платы, кадрового учета.</a:t>
            </a:r>
            <a:endParaRPr lang="ru-RU" sz="2400" dirty="0" smtClean="0"/>
          </a:p>
          <a:p>
            <a:pPr algn="just"/>
            <a:r>
              <a:rPr lang="ru-RU" sz="2400" dirty="0" smtClean="0"/>
              <a:t>Автоматизация оперативного производственного, управленческого учета.</a:t>
            </a:r>
            <a:endParaRPr lang="ru-RU" sz="2400" dirty="0" smtClean="0"/>
          </a:p>
          <a:p>
            <a:pPr algn="just"/>
            <a:r>
              <a:rPr lang="ru-RU" sz="2400" dirty="0" smtClean="0"/>
              <a:t>Автоматизация натурального планирования ресурсов (материальных, трудовых).</a:t>
            </a:r>
            <a:endParaRPr lang="ru-RU" sz="2400" dirty="0" smtClean="0"/>
          </a:p>
          <a:p>
            <a:pPr algn="just"/>
            <a:r>
              <a:rPr lang="ru-RU" sz="2400" dirty="0" smtClean="0"/>
              <a:t>Автоматизация финансового планирования, </a:t>
            </a:r>
            <a:r>
              <a:rPr lang="ru-RU" sz="2400" dirty="0" err="1" smtClean="0"/>
              <a:t>бюджетирования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algn="just"/>
            <a:r>
              <a:rPr lang="ru-RU" sz="2400" dirty="0" smtClean="0"/>
              <a:t>Комплексная автоматизация предприятия (система стандарта ERP).</a:t>
            </a:r>
            <a:br>
              <a:rPr lang="ru-RU" sz="2400" dirty="0" smtClean="0"/>
            </a:br>
            <a:br>
              <a:rPr lang="ru-RU" sz="2400" dirty="0" smtClean="0"/>
            </a:b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4628"/>
          </a:xfrm>
        </p:spPr>
        <p:txBody>
          <a:bodyPr/>
          <a:lstStyle/>
          <a:p>
            <a:pPr algn="ctr"/>
            <a:r>
              <a:rPr lang="ru-RU" b="1" dirty="0" smtClean="0"/>
              <a:t>Оценка эффективности проекта ИС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18897"/>
            <a:ext cx="9601200" cy="49503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/>
              <a:t>При оценке эффективности важным становится необходимость структуризации конечных финансово-экономических целевых показателей до уровня </a:t>
            </a:r>
            <a:r>
              <a:rPr lang="ru-RU" sz="2400" dirty="0" err="1" smtClean="0"/>
              <a:t>ИТ-процедур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pPr algn="just"/>
            <a:r>
              <a:rPr lang="ru-RU" sz="2400" dirty="0" smtClean="0"/>
              <a:t>Классический </a:t>
            </a:r>
            <a:r>
              <a:rPr lang="ru-RU" sz="2400" dirty="0" smtClean="0"/>
              <a:t>подход к оценке эффективности рассматривает общую эффективность с позиций трех основных ее составляющих: </a:t>
            </a:r>
            <a:r>
              <a:rPr lang="ru-RU" sz="2400" b="1" dirty="0" smtClean="0"/>
              <a:t>организационной, социальной и экономической эффективности. </a:t>
            </a:r>
            <a:endParaRPr lang="ru-RU" sz="2400" b="1" dirty="0" smtClean="0"/>
          </a:p>
          <a:p>
            <a:pPr algn="just"/>
            <a:endParaRPr lang="ru-RU" sz="2400" b="1" dirty="0" smtClean="0"/>
          </a:p>
          <a:p>
            <a:pPr algn="just"/>
            <a:endParaRPr lang="ru-RU" sz="2400" b="1" dirty="0" smtClean="0"/>
          </a:p>
          <a:p>
            <a:endParaRPr lang="ru-RU" sz="2400" i="1" dirty="0" smtClean="0"/>
          </a:p>
          <a:p>
            <a:pPr algn="just"/>
            <a:r>
              <a:rPr lang="ru-RU" sz="2400" b="1" dirty="0" smtClean="0"/>
              <a:t>Затраты</a:t>
            </a:r>
            <a:r>
              <a:rPr lang="ru-RU" sz="2400" dirty="0" smtClean="0"/>
              <a:t> </a:t>
            </a:r>
            <a:r>
              <a:rPr lang="ru-RU" sz="2400" dirty="0" smtClean="0"/>
              <a:t>– совокупные затраты на приобретение, установку и конфигурирование, сопровождение и поддержку, а также затраты связанные с простоем оборудования во время техническое обслуживание или устранения неисправностей. </a:t>
            </a:r>
            <a:endParaRPr lang="ru-RU" sz="2400" dirty="0" smtClean="0"/>
          </a:p>
          <a:p>
            <a:pPr algn="just"/>
            <a:r>
              <a:rPr lang="ru-RU" sz="2400" b="1" dirty="0" smtClean="0"/>
              <a:t>Эффект</a:t>
            </a:r>
            <a:r>
              <a:rPr lang="ru-RU" sz="2400" dirty="0" smtClean="0"/>
              <a:t> – </a:t>
            </a:r>
            <a:r>
              <a:rPr lang="ru-RU" sz="2400" dirty="0" err="1" smtClean="0"/>
              <a:t>эффект</a:t>
            </a:r>
            <a:r>
              <a:rPr lang="ru-RU" sz="2400" dirty="0" smtClean="0"/>
              <a:t>, достигаемый при внедрении ПО. </a:t>
            </a:r>
            <a:endParaRPr lang="ru-RU" sz="2400" b="1" dirty="0" smtClean="0"/>
          </a:p>
          <a:p>
            <a:pPr algn="just"/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342291" y="3176921"/>
            <a:ext cx="4664447" cy="98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069" y="402020"/>
            <a:ext cx="9601200" cy="109570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Методики </a:t>
            </a:r>
            <a:r>
              <a:rPr lang="ru-RU" b="1" dirty="0" smtClean="0"/>
              <a:t>оценки экономической</a:t>
            </a:r>
            <a:br>
              <a:rPr lang="ru-RU" b="1" dirty="0" smtClean="0"/>
            </a:br>
            <a:r>
              <a:rPr lang="ru-RU" b="1" dirty="0" smtClean="0"/>
              <a:t>эффективности внедрения 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8993" y="1797269"/>
            <a:ext cx="10452537" cy="4603531"/>
          </a:xfrm>
        </p:spPr>
        <p:txBody>
          <a:bodyPr/>
          <a:lstStyle/>
          <a:p>
            <a:r>
              <a:rPr lang="ru-RU" b="1" i="1" dirty="0" smtClean="0"/>
              <a:t>Сбалансированная </a:t>
            </a:r>
            <a:r>
              <a:rPr lang="ru-RU" b="1" i="1" dirty="0" smtClean="0"/>
              <a:t>система показателей (</a:t>
            </a:r>
            <a:r>
              <a:rPr lang="ru-RU" b="1" i="1" dirty="0" err="1" smtClean="0"/>
              <a:t>Balanced</a:t>
            </a:r>
            <a:r>
              <a:rPr lang="ru-RU" b="1" i="1" dirty="0" smtClean="0"/>
              <a:t> </a:t>
            </a:r>
            <a:r>
              <a:rPr lang="ru-RU" b="1" i="1" dirty="0" err="1" smtClean="0"/>
              <a:t>Score</a:t>
            </a:r>
            <a:r>
              <a:rPr lang="ru-RU" b="1" i="1" dirty="0" smtClean="0"/>
              <a:t> </a:t>
            </a:r>
            <a:r>
              <a:rPr lang="ru-RU" b="1" i="1" dirty="0" err="1" smtClean="0"/>
              <a:t>Card</a:t>
            </a:r>
            <a:r>
              <a:rPr lang="ru-RU" b="1" i="1" dirty="0" smtClean="0"/>
              <a:t>, BSC</a:t>
            </a:r>
            <a:r>
              <a:rPr lang="ru-RU" b="1" i="1" dirty="0" smtClean="0"/>
              <a:t>, ССП) – методика предназначена для выявления прямых связей </a:t>
            </a:r>
            <a:r>
              <a:rPr lang="ru-RU" b="1" i="1" dirty="0" smtClean="0"/>
              <a:t>между </a:t>
            </a:r>
            <a:r>
              <a:rPr lang="ru-RU" dirty="0" err="1" smtClean="0"/>
              <a:t>бизнес-стратегией</a:t>
            </a:r>
            <a:r>
              <a:rPr lang="ru-RU" dirty="0" smtClean="0"/>
              <a:t> </a:t>
            </a:r>
            <a:r>
              <a:rPr lang="ru-RU" dirty="0" smtClean="0"/>
              <a:t>и финансовыми показателями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ССП должна включать шесть обязательных </a:t>
            </a:r>
            <a:r>
              <a:rPr lang="ru-RU" dirty="0" smtClean="0"/>
              <a:t>элементов:</a:t>
            </a:r>
            <a:endParaRPr lang="ru-RU" dirty="0" smtClean="0"/>
          </a:p>
          <a:p>
            <a:r>
              <a:rPr lang="ru-RU" b="1" dirty="0" smtClean="0"/>
              <a:t>Перспективы</a:t>
            </a:r>
            <a:r>
              <a:rPr lang="ru-RU" dirty="0" smtClean="0"/>
              <a:t> (финансы, клиенты, процессы, персонал, инновации).</a:t>
            </a:r>
            <a:endParaRPr lang="ru-RU" dirty="0" smtClean="0"/>
          </a:p>
          <a:p>
            <a:pPr algn="just"/>
            <a:r>
              <a:rPr lang="ru-RU" b="1" dirty="0" smtClean="0"/>
              <a:t>Стратегические цели </a:t>
            </a:r>
            <a:r>
              <a:rPr lang="ru-RU" dirty="0" smtClean="0"/>
              <a:t>определяют, в каких </a:t>
            </a:r>
            <a:r>
              <a:rPr lang="ru-RU" dirty="0" smtClean="0"/>
              <a:t>направлениях будет </a:t>
            </a:r>
            <a:r>
              <a:rPr lang="ru-RU" dirty="0" smtClean="0"/>
              <a:t>реализовываться стратегия</a:t>
            </a:r>
            <a:r>
              <a:rPr lang="ru-RU" dirty="0" smtClean="0"/>
              <a:t>.</a:t>
            </a:r>
            <a:endParaRPr lang="ru-RU" dirty="0" smtClean="0"/>
          </a:p>
          <a:p>
            <a:pPr algn="just"/>
            <a:r>
              <a:rPr lang="ru-RU" b="1" dirty="0" smtClean="0"/>
              <a:t>Целевые значения  - </a:t>
            </a:r>
            <a:r>
              <a:rPr lang="ru-RU" dirty="0" smtClean="0"/>
              <a:t>– количественные выражения уровня, которому должен соответствовать тот или иной показатель.</a:t>
            </a:r>
            <a:endParaRPr lang="ru-RU" b="1" dirty="0" smtClean="0"/>
          </a:p>
          <a:p>
            <a:r>
              <a:rPr lang="ru-RU" b="1" dirty="0" smtClean="0"/>
              <a:t>Причинно-следственные связи</a:t>
            </a:r>
            <a:r>
              <a:rPr lang="ru-RU" dirty="0" smtClean="0"/>
              <a:t> </a:t>
            </a:r>
            <a:endParaRPr lang="ru-RU" dirty="0" smtClean="0"/>
          </a:p>
          <a:p>
            <a:pPr algn="just"/>
            <a:r>
              <a:rPr lang="ru-RU" b="1" dirty="0" smtClean="0"/>
              <a:t>Стратегические инициативы</a:t>
            </a:r>
            <a:r>
              <a:rPr lang="ru-RU" dirty="0" smtClean="0"/>
              <a:t> </a:t>
            </a:r>
            <a:r>
              <a:rPr lang="ru-RU" dirty="0" smtClean="0"/>
              <a:t> – </a:t>
            </a:r>
            <a:r>
              <a:rPr lang="ru-RU" dirty="0" smtClean="0"/>
              <a:t>проекты или программы, которые способствуют достижению стратегических целей.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646386"/>
            <a:ext cx="9601200" cy="5221014"/>
          </a:xfrm>
        </p:spPr>
        <p:txBody>
          <a:bodyPr/>
          <a:lstStyle/>
          <a:p>
            <a:pPr marL="0" indent="0" algn="just"/>
            <a:r>
              <a:rPr lang="ru-RU" b="1" i="1" dirty="0" smtClean="0"/>
              <a:t>  Общая </a:t>
            </a:r>
            <a:r>
              <a:rPr lang="ru-RU" b="1" i="1" dirty="0" smtClean="0"/>
              <a:t>стоимость владения ИС (</a:t>
            </a:r>
            <a:r>
              <a:rPr lang="ru-RU" b="1" i="1" dirty="0" err="1" smtClean="0"/>
              <a:t>Total</a:t>
            </a:r>
            <a:r>
              <a:rPr lang="ru-RU" b="1" i="1" dirty="0" smtClean="0"/>
              <a:t> </a:t>
            </a:r>
            <a:r>
              <a:rPr lang="ru-RU" b="1" i="1" dirty="0" err="1" smtClean="0"/>
              <a:t>Cost</a:t>
            </a:r>
            <a:r>
              <a:rPr lang="ru-RU" b="1" i="1" dirty="0" smtClean="0"/>
              <a:t> </a:t>
            </a:r>
            <a:r>
              <a:rPr lang="ru-RU" b="1" i="1" dirty="0" err="1" smtClean="0"/>
              <a:t>of</a:t>
            </a:r>
            <a:r>
              <a:rPr lang="ru-RU" b="1" i="1" dirty="0" smtClean="0"/>
              <a:t> </a:t>
            </a:r>
            <a:r>
              <a:rPr lang="ru-RU" b="1" i="1" dirty="0" err="1" smtClean="0"/>
              <a:t>Ownership</a:t>
            </a:r>
            <a:r>
              <a:rPr lang="ru-RU" b="1" i="1" dirty="0" smtClean="0"/>
              <a:t>, ТСО) </a:t>
            </a:r>
            <a:r>
              <a:rPr lang="ru-RU" b="1" i="1" dirty="0" smtClean="0"/>
              <a:t>– </a:t>
            </a:r>
            <a:r>
              <a:rPr lang="ru-RU" dirty="0" smtClean="0"/>
              <a:t>данная </a:t>
            </a:r>
            <a:r>
              <a:rPr lang="ru-RU" dirty="0" smtClean="0"/>
              <a:t>методика является ключевым показателем </a:t>
            </a:r>
            <a:r>
              <a:rPr lang="ru-RU" dirty="0" smtClean="0"/>
              <a:t>информационных технологий </a:t>
            </a:r>
            <a:r>
              <a:rPr lang="ru-RU" dirty="0" smtClean="0"/>
              <a:t>и информационных систем в компании, т. к. позволяет </a:t>
            </a:r>
            <a:r>
              <a:rPr lang="ru-RU" dirty="0" smtClean="0"/>
              <a:t>оценивать совокупные </a:t>
            </a:r>
            <a:r>
              <a:rPr lang="ru-RU" dirty="0" smtClean="0"/>
              <a:t>затраты на ИТ, анализировать их и, соответственно, </a:t>
            </a:r>
            <a:r>
              <a:rPr lang="ru-RU" dirty="0" smtClean="0"/>
              <a:t>управлять </a:t>
            </a:r>
            <a:r>
              <a:rPr lang="ru-RU" dirty="0" err="1" smtClean="0"/>
              <a:t>ИТ-затратами</a:t>
            </a:r>
            <a:r>
              <a:rPr lang="ru-RU" dirty="0" smtClean="0"/>
              <a:t> </a:t>
            </a:r>
            <a:r>
              <a:rPr lang="ru-RU" dirty="0" smtClean="0"/>
              <a:t>для достижения наилучшей отдачи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b="1" dirty="0" smtClean="0"/>
              <a:t>Оценка совокупной стоимости владения </a:t>
            </a:r>
            <a:r>
              <a:rPr lang="ru-RU" dirty="0" smtClean="0"/>
              <a:t>это </a:t>
            </a:r>
            <a:r>
              <a:rPr lang="ru-RU" b="1" dirty="0" smtClean="0"/>
              <a:t>методика </a:t>
            </a:r>
            <a:r>
              <a:rPr lang="ru-RU" b="1" dirty="0" smtClean="0"/>
              <a:t>расчета</a:t>
            </a:r>
            <a:r>
              <a:rPr lang="ru-RU" dirty="0" smtClean="0"/>
              <a:t>, созданная </a:t>
            </a:r>
            <a:r>
              <a:rPr lang="ru-RU" dirty="0" smtClean="0"/>
              <a:t>чтобы помочь потребителям и руководителям </a:t>
            </a:r>
            <a:r>
              <a:rPr lang="ru-RU" dirty="0" smtClean="0"/>
              <a:t>предприятий определить </a:t>
            </a:r>
            <a:r>
              <a:rPr lang="ru-RU" dirty="0" smtClean="0"/>
              <a:t>прямые и косвенные затраты и выгоды, связанные с </a:t>
            </a:r>
            <a:r>
              <a:rPr lang="ru-RU" dirty="0" smtClean="0"/>
              <a:t>любым компонентом </a:t>
            </a:r>
            <a:r>
              <a:rPr lang="ru-RU" dirty="0" smtClean="0"/>
              <a:t>компьютерных систем. </a:t>
            </a:r>
            <a:endParaRPr lang="ru-RU" dirty="0" smtClean="0"/>
          </a:p>
          <a:p>
            <a:pPr algn="just"/>
            <a:r>
              <a:rPr lang="ru-RU" b="1" dirty="0" smtClean="0"/>
              <a:t>Цель </a:t>
            </a:r>
            <a:r>
              <a:rPr lang="ru-RU" b="1" dirty="0" smtClean="0"/>
              <a:t>ее применения </a:t>
            </a:r>
            <a:r>
              <a:rPr lang="ru-RU" dirty="0" smtClean="0"/>
              <a:t>– </a:t>
            </a:r>
            <a:r>
              <a:rPr lang="ru-RU" dirty="0" smtClean="0"/>
              <a:t>получить итоговую </a:t>
            </a:r>
            <a:r>
              <a:rPr lang="ru-RU" dirty="0" smtClean="0"/>
              <a:t>картину, которая отражала бы реальные затраты, связанные </a:t>
            </a:r>
            <a:r>
              <a:rPr lang="ru-RU" dirty="0" smtClean="0"/>
              <a:t>с приобретением </a:t>
            </a:r>
            <a:r>
              <a:rPr lang="ru-RU" dirty="0" smtClean="0"/>
              <a:t>определенных средств и технологий, и учитывала </a:t>
            </a:r>
            <a:r>
              <a:rPr lang="ru-RU" dirty="0" smtClean="0"/>
              <a:t>все аспекты </a:t>
            </a:r>
            <a:r>
              <a:rPr lang="ru-RU" dirty="0" smtClean="0"/>
              <a:t>их последующего использования.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488731"/>
            <a:ext cx="9601200" cy="567558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В основу модели ТСО положены две категории затрат: </a:t>
            </a:r>
            <a:r>
              <a:rPr lang="ru-RU" b="1" dirty="0" smtClean="0"/>
              <a:t>прямые и непрямые (неявные). </a:t>
            </a:r>
            <a:endParaRPr lang="ru-RU" b="1" dirty="0" smtClean="0"/>
          </a:p>
          <a:p>
            <a:pPr>
              <a:buNone/>
            </a:pPr>
            <a:r>
              <a:rPr lang="ru-RU" b="1" i="1" dirty="0" smtClean="0"/>
              <a:t>Прямые </a:t>
            </a:r>
            <a:r>
              <a:rPr lang="ru-RU" b="1" i="1" dirty="0" smtClean="0"/>
              <a:t>расходы </a:t>
            </a:r>
            <a:r>
              <a:rPr lang="ru-RU" dirty="0" smtClean="0"/>
              <a:t>включают в себя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smtClean="0"/>
              <a:t>капитальные </a:t>
            </a:r>
            <a:r>
              <a:rPr lang="ru-RU" dirty="0" smtClean="0"/>
              <a:t>затраты – аппаратное и программное обеспечение;</a:t>
            </a:r>
            <a:endParaRPr lang="ru-RU" dirty="0" smtClean="0"/>
          </a:p>
          <a:p>
            <a:r>
              <a:rPr lang="ru-RU" dirty="0" smtClean="0"/>
              <a:t>расходы </a:t>
            </a:r>
            <a:r>
              <a:rPr lang="ru-RU" dirty="0" smtClean="0"/>
              <a:t>на управление АИС;</a:t>
            </a:r>
            <a:endParaRPr lang="ru-RU" dirty="0" smtClean="0"/>
          </a:p>
          <a:p>
            <a:r>
              <a:rPr lang="ru-RU" dirty="0" smtClean="0"/>
              <a:t>расходы </a:t>
            </a:r>
            <a:r>
              <a:rPr lang="ru-RU" dirty="0" smtClean="0"/>
              <a:t>на техническую поддержку;</a:t>
            </a:r>
            <a:endParaRPr lang="ru-RU" dirty="0" smtClean="0"/>
          </a:p>
          <a:p>
            <a:r>
              <a:rPr lang="ru-RU" dirty="0" smtClean="0"/>
              <a:t>расходы </a:t>
            </a:r>
            <a:r>
              <a:rPr lang="ru-RU" dirty="0" smtClean="0"/>
              <a:t>на разработку программного обеспечения </a:t>
            </a:r>
            <a:r>
              <a:rPr lang="ru-RU" dirty="0" smtClean="0"/>
              <a:t>внутренними силами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расходы </a:t>
            </a:r>
            <a:r>
              <a:rPr lang="ru-RU" dirty="0" smtClean="0"/>
              <a:t>на </a:t>
            </a:r>
            <a:r>
              <a:rPr lang="ru-RU" dirty="0" err="1" smtClean="0"/>
              <a:t>аутсорсинг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командировочные расходы;</a:t>
            </a:r>
            <a:endParaRPr lang="ru-RU" dirty="0" smtClean="0"/>
          </a:p>
          <a:p>
            <a:r>
              <a:rPr lang="ru-RU" dirty="0" smtClean="0"/>
              <a:t>расходы </a:t>
            </a:r>
            <a:r>
              <a:rPr lang="ru-RU" dirty="0" smtClean="0"/>
              <a:t>на услуги связи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i="1" dirty="0" smtClean="0"/>
              <a:t>Непрямые (неявные) затраты выявляются сложнее. В них </a:t>
            </a:r>
            <a:r>
              <a:rPr lang="ru-RU" i="1" dirty="0" smtClean="0"/>
              <a:t>включаются </a:t>
            </a:r>
            <a:r>
              <a:rPr lang="ru-RU" dirty="0" smtClean="0"/>
              <a:t>затраты </a:t>
            </a:r>
            <a:r>
              <a:rPr lang="ru-RU" dirty="0" smtClean="0"/>
              <a:t>на устранение сбоев или проблем на компьютерах, простои </a:t>
            </a:r>
            <a:r>
              <a:rPr lang="ru-RU" dirty="0" smtClean="0"/>
              <a:t>рабочего времени</a:t>
            </a:r>
            <a:r>
              <a:rPr lang="ru-RU" dirty="0" smtClean="0"/>
              <a:t>, командировочные, затраты на предотвращение рисков и затраты </a:t>
            </a:r>
            <a:r>
              <a:rPr lang="ru-RU" dirty="0" smtClean="0"/>
              <a:t>на устранение </a:t>
            </a:r>
            <a:r>
              <a:rPr lang="ru-RU" dirty="0" smtClean="0"/>
              <a:t>их последствий, затраты на обучение персонала и </a:t>
            </a:r>
            <a:r>
              <a:rPr lang="ru-RU" dirty="0" smtClean="0"/>
              <a:t>другие подобные </a:t>
            </a:r>
            <a:r>
              <a:rPr lang="ru-RU" dirty="0" smtClean="0"/>
              <a:t>затраты. Обычно неявные затраты превышают явные.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информационного менеджмента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В соответствии с протяженностью задач управления различают </a:t>
            </a:r>
            <a:r>
              <a:rPr lang="ru-RU" sz="2400" b="1" i="1" dirty="0" smtClean="0"/>
              <a:t>стратегический информационный менеджмент</a:t>
            </a:r>
            <a:r>
              <a:rPr lang="ru-RU" sz="2400" dirty="0" smtClean="0"/>
              <a:t> </a:t>
            </a:r>
            <a:r>
              <a:rPr lang="ru-RU" sz="2400" b="1" dirty="0" smtClean="0"/>
              <a:t>(СИМ)</a:t>
            </a:r>
            <a:r>
              <a:rPr lang="ru-RU" sz="2400" dirty="0" smtClean="0"/>
              <a:t> и </a:t>
            </a:r>
            <a:r>
              <a:rPr lang="ru-RU" sz="2400" b="1" i="1" dirty="0" smtClean="0"/>
              <a:t>оперативный информационный менеджмент </a:t>
            </a:r>
            <a:r>
              <a:rPr lang="ru-RU" sz="2400" b="1" dirty="0" smtClean="0"/>
              <a:t>(ОИМ).</a:t>
            </a:r>
            <a:endParaRPr lang="ru-RU" sz="2400" b="1" dirty="0" smtClean="0"/>
          </a:p>
          <a:p>
            <a:pPr marL="0" indent="0" algn="just">
              <a:buNone/>
            </a:pPr>
            <a:r>
              <a:rPr lang="ru-RU" sz="2400" dirty="0" smtClean="0"/>
              <a:t>В круг задач менеджмента входят разработка, внедрение, эксплуатация и развитие автоматизированных информационных систем и сетей, обеспечивающих деятельность предприятия (организации). В этих сетях должно быть обеспечено управление информационными ресурсами.</a:t>
            </a:r>
            <a:endParaRPr lang="ru-RU" sz="2400" dirty="0" smtClean="0"/>
          </a:p>
          <a:p>
            <a:pPr marL="0" indent="0" algn="just"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630621"/>
            <a:ext cx="9601200" cy="5236779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Возврат </a:t>
            </a:r>
            <a:r>
              <a:rPr lang="ru-RU" b="1" i="1" dirty="0" smtClean="0"/>
              <a:t>инвестиций (</a:t>
            </a:r>
            <a:r>
              <a:rPr lang="en-US" b="1" i="1" dirty="0" smtClean="0"/>
              <a:t>Return of Investment, ROI). </a:t>
            </a:r>
            <a:r>
              <a:rPr lang="ru-RU" b="1" i="1" dirty="0" smtClean="0"/>
              <a:t>Самая </a:t>
            </a:r>
            <a:r>
              <a:rPr lang="ru-RU" b="1" i="1" dirty="0" smtClean="0"/>
              <a:t>популярная </a:t>
            </a:r>
            <a:r>
              <a:rPr lang="ru-RU" dirty="0" smtClean="0"/>
              <a:t>методика </a:t>
            </a:r>
            <a:r>
              <a:rPr lang="ru-RU" dirty="0" smtClean="0"/>
              <a:t>оценки экономической эффективности проектов, т. к. затрачивая </a:t>
            </a:r>
            <a:r>
              <a:rPr lang="ru-RU" dirty="0" smtClean="0"/>
              <a:t>на </a:t>
            </a:r>
            <a:r>
              <a:rPr lang="ru-RU" dirty="0" err="1" smtClean="0"/>
              <a:t>ИТ-проекты</a:t>
            </a:r>
            <a:r>
              <a:rPr lang="ru-RU" dirty="0" smtClean="0"/>
              <a:t> </a:t>
            </a:r>
            <a:r>
              <a:rPr lang="ru-RU" dirty="0" smtClean="0"/>
              <a:t>немалые средства, </a:t>
            </a:r>
            <a:r>
              <a:rPr lang="ru-RU" dirty="0" smtClean="0"/>
              <a:t>руководители </a:t>
            </a:r>
            <a:r>
              <a:rPr lang="ru-RU" dirty="0" smtClean="0"/>
              <a:t>предприятия хотят знать, </a:t>
            </a:r>
            <a:r>
              <a:rPr lang="ru-RU" dirty="0" smtClean="0"/>
              <a:t>когда получат </a:t>
            </a:r>
            <a:r>
              <a:rPr lang="ru-RU" dirty="0" smtClean="0"/>
              <a:t>их обратно</a:t>
            </a:r>
            <a:r>
              <a:rPr lang="ru-RU" dirty="0" smtClean="0"/>
              <a:t>.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ROI</a:t>
            </a:r>
            <a:r>
              <a:rPr lang="ru-RU" dirty="0" smtClean="0"/>
              <a:t> показывает отношение увеличения инвестиций (</a:t>
            </a:r>
            <a:r>
              <a:rPr lang="ru-RU" dirty="0" smtClean="0"/>
              <a:t>чистой прибыли</a:t>
            </a:r>
            <a:r>
              <a:rPr lang="ru-RU" dirty="0" smtClean="0"/>
              <a:t>) к объему инвестиций:</a:t>
            </a:r>
            <a:endParaRPr lang="ru-RU" dirty="0" smtClean="0"/>
          </a:p>
          <a:p>
            <a:pPr algn="ctr">
              <a:buNone/>
            </a:pPr>
            <a:r>
              <a:rPr lang="en-US" sz="4800" b="1" dirty="0" smtClean="0"/>
              <a:t>ROI = </a:t>
            </a:r>
            <a:r>
              <a:rPr lang="ru-RU" sz="4800" b="1" dirty="0" smtClean="0"/>
              <a:t>Эф / И, </a:t>
            </a:r>
            <a:endParaRPr lang="ru-RU" sz="4800" b="1" dirty="0" smtClean="0"/>
          </a:p>
          <a:p>
            <a:pPr>
              <a:buNone/>
            </a:pPr>
            <a:r>
              <a:rPr lang="ru-RU" i="1" dirty="0" smtClean="0"/>
              <a:t>где Эф – эффект от внедрения ИТ;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И – инвестиции в ИТ.</a:t>
            </a:r>
            <a:endParaRPr lang="ru-RU" i="1" dirty="0" smtClean="0"/>
          </a:p>
          <a:p>
            <a:pPr marL="0" indent="0"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646386"/>
            <a:ext cx="9601200" cy="5221014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/>
              <a:t>Прикладная </a:t>
            </a:r>
            <a:r>
              <a:rPr lang="ru-RU" sz="2800" b="1" i="1" dirty="0" smtClean="0"/>
              <a:t>информационная экономика (</a:t>
            </a:r>
            <a:r>
              <a:rPr lang="ru-RU" sz="2800" b="1" i="1" dirty="0" err="1" smtClean="0"/>
              <a:t>Applied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information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economics</a:t>
            </a:r>
            <a:r>
              <a:rPr lang="en-US" sz="2800" b="1" i="1" dirty="0" smtClean="0"/>
              <a:t>, AIE</a:t>
            </a:r>
            <a:r>
              <a:rPr lang="en-US" sz="2800" b="1" i="1" dirty="0" smtClean="0"/>
              <a:t>).</a:t>
            </a:r>
            <a:endParaRPr lang="ru-RU" sz="2800" b="1" i="1" dirty="0" smtClean="0"/>
          </a:p>
          <a:p>
            <a:pPr algn="just"/>
            <a:r>
              <a:rPr lang="ru-RU" sz="2800" b="1" i="1" dirty="0" smtClean="0"/>
              <a:t>Анализ издержек и экономических выгод (</a:t>
            </a:r>
            <a:r>
              <a:rPr lang="ru-RU" sz="2800" b="1" i="1" dirty="0" err="1" smtClean="0"/>
              <a:t>Cost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Benefit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Analysis</a:t>
            </a:r>
            <a:r>
              <a:rPr lang="ru-RU" sz="2800" b="1" i="1" dirty="0" smtClean="0"/>
              <a:t>, </a:t>
            </a:r>
            <a:r>
              <a:rPr lang="en-US" sz="2800" b="1" i="1" dirty="0" smtClean="0"/>
              <a:t>CBA).</a:t>
            </a:r>
            <a:endParaRPr lang="ru-RU" sz="2800" b="1" i="1" dirty="0" smtClean="0"/>
          </a:p>
          <a:p>
            <a:pPr algn="just"/>
            <a:r>
              <a:rPr lang="ru-RU" sz="2800" b="1" i="1" dirty="0" smtClean="0"/>
              <a:t>Методика </a:t>
            </a:r>
            <a:r>
              <a:rPr lang="ru-RU" sz="2800" b="1" i="1" dirty="0" smtClean="0"/>
              <a:t>добавленной экономической стоимости (</a:t>
            </a:r>
            <a:r>
              <a:rPr lang="ru-RU" sz="2800" b="1" i="1" dirty="0" err="1" smtClean="0"/>
              <a:t>Economic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Value </a:t>
            </a:r>
            <a:r>
              <a:rPr lang="en-US" sz="2800" b="1" i="1" dirty="0" smtClean="0"/>
              <a:t>Added, EVA</a:t>
            </a:r>
            <a:r>
              <a:rPr lang="en-US" sz="2800" b="1" i="1" dirty="0" smtClean="0"/>
              <a:t>).</a:t>
            </a:r>
            <a:endParaRPr lang="ru-RU" sz="2800" b="1" i="1" dirty="0" smtClean="0"/>
          </a:p>
          <a:p>
            <a:pPr algn="just"/>
            <a:r>
              <a:rPr lang="ru-RU" sz="2800" b="1" i="1" dirty="0" smtClean="0"/>
              <a:t>Функционально-стоимостной анализ (</a:t>
            </a:r>
            <a:r>
              <a:rPr lang="ru-RU" sz="2800" b="1" i="1" dirty="0" err="1" smtClean="0"/>
              <a:t>Activity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Based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Costing</a:t>
            </a:r>
            <a:r>
              <a:rPr lang="ru-RU" sz="2800" b="1" i="1" dirty="0" smtClean="0"/>
              <a:t>, </a:t>
            </a:r>
            <a:r>
              <a:rPr lang="en-US" sz="2800" b="1" i="1" dirty="0" smtClean="0"/>
              <a:t>ABC).</a:t>
            </a:r>
            <a:endParaRPr lang="ru-RU" sz="2800" b="1" i="1" dirty="0" smtClean="0"/>
          </a:p>
          <a:p>
            <a:pPr algn="just"/>
            <a:r>
              <a:rPr lang="en-US" sz="2800" b="1" i="1" dirty="0" smtClean="0"/>
              <a:t>Economic </a:t>
            </a:r>
            <a:r>
              <a:rPr lang="en-US" sz="2800" b="1" i="1" dirty="0" smtClean="0"/>
              <a:t>value sourced (EVS</a:t>
            </a:r>
            <a:r>
              <a:rPr lang="en-US" sz="2800" b="1" i="1" dirty="0" smtClean="0"/>
              <a:t>)</a:t>
            </a:r>
            <a:r>
              <a:rPr lang="ru-RU" sz="2800" b="1" i="1" dirty="0" smtClean="0"/>
              <a:t> и </a:t>
            </a:r>
            <a:r>
              <a:rPr lang="ru-RU" sz="2800" b="1" i="1" dirty="0" err="1" smtClean="0"/>
              <a:t>тд</a:t>
            </a:r>
            <a:r>
              <a:rPr lang="ru-RU" sz="2800" b="1" i="1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691" y="228600"/>
            <a:ext cx="9601200" cy="7412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dirty="0" err="1"/>
              <a:t>HelpDesk</a:t>
            </a:r>
            <a:r>
              <a:rPr lang="en-US" sz="5300" b="1" dirty="0"/>
              <a:t> </a:t>
            </a:r>
            <a:r>
              <a:rPr lang="ru-RU" sz="5300" b="1" dirty="0"/>
              <a:t>и </a:t>
            </a:r>
            <a:r>
              <a:rPr lang="en-US" sz="5300" b="1" dirty="0" err="1" smtClean="0"/>
              <a:t>ServiceDesk</a:t>
            </a:r>
            <a:br>
              <a:rPr lang="en-US" b="1" dirty="0"/>
            </a:b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222" y="1330036"/>
            <a:ext cx="9759669" cy="51196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31618"/>
            <a:ext cx="9601200" cy="9490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HelpDesk</a:t>
            </a:r>
            <a:r>
              <a:rPr lang="en-US" b="1" dirty="0"/>
              <a:t> </a:t>
            </a:r>
            <a:r>
              <a:rPr lang="ru-RU" b="1" dirty="0"/>
              <a:t>и </a:t>
            </a:r>
            <a:r>
              <a:rPr lang="en-US" b="1" dirty="0" err="1" smtClean="0"/>
              <a:t>ServiceDesk</a:t>
            </a:r>
            <a:br>
              <a:rPr lang="ru-RU" b="1" dirty="0"/>
            </a:br>
            <a:r>
              <a:rPr lang="ru-RU" sz="2700" dirty="0" smtClean="0"/>
              <a:t>Что это и зачем нужно?</a:t>
            </a:r>
            <a:endParaRPr lang="en-US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4836" y="1745673"/>
            <a:ext cx="9601200" cy="478674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	Самая </a:t>
            </a:r>
            <a:r>
              <a:rPr lang="ru-RU" sz="2800" dirty="0"/>
              <a:t>популярная и, пожалуй, самая удобная методика работы в ИТ сфере – это методология IT </a:t>
            </a:r>
            <a:r>
              <a:rPr lang="ru-RU" sz="2800" dirty="0" err="1"/>
              <a:t>Infrastructure</a:t>
            </a:r>
            <a:r>
              <a:rPr lang="ru-RU" sz="2800" dirty="0"/>
              <a:t> </a:t>
            </a:r>
            <a:r>
              <a:rPr lang="ru-RU" sz="2800" dirty="0" err="1"/>
              <a:t>Library</a:t>
            </a:r>
            <a:r>
              <a:rPr lang="ru-RU" sz="2800" dirty="0"/>
              <a:t> (ITIL). Она была разработана британской правительственной организацией для упорядочивания отношений с подрядчиками ИТ услуг. Первоначально библиотека ITIL состояла из 7 книг, из которых основными были «Предоставление услуг» и «Поддержка» (</a:t>
            </a:r>
            <a:r>
              <a:rPr lang="ru-RU" sz="2800" dirty="0" err="1"/>
              <a:t>Service</a:t>
            </a:r>
            <a:r>
              <a:rPr lang="ru-RU" sz="2800" dirty="0"/>
              <a:t> </a:t>
            </a:r>
            <a:r>
              <a:rPr lang="ru-RU" sz="2800" dirty="0" err="1"/>
              <a:t>Delivery</a:t>
            </a:r>
            <a:r>
              <a:rPr lang="ru-RU" sz="2800" dirty="0"/>
              <a:t> и </a:t>
            </a:r>
            <a:r>
              <a:rPr lang="ru-RU" sz="2800" dirty="0" err="1"/>
              <a:t>Service</a:t>
            </a:r>
            <a:r>
              <a:rPr lang="ru-RU" sz="2800" dirty="0"/>
              <a:t> </a:t>
            </a:r>
            <a:r>
              <a:rPr lang="ru-RU" sz="2800" dirty="0" err="1"/>
              <a:t>Support</a:t>
            </a:r>
            <a:r>
              <a:rPr lang="ru-RU" sz="2800" dirty="0"/>
              <a:t>). В них были описаны процессы, которые составляют ядро ITIL, в том числе </a:t>
            </a:r>
            <a:r>
              <a:rPr lang="ru-RU" sz="2800" i="1" u="sng" dirty="0" err="1"/>
              <a:t>Incident</a:t>
            </a:r>
            <a:r>
              <a:rPr lang="ru-RU" sz="2800" i="1" u="sng" dirty="0"/>
              <a:t> </a:t>
            </a:r>
            <a:r>
              <a:rPr lang="ru-RU" sz="2800" i="1" u="sng" dirty="0" err="1"/>
              <a:t>management</a:t>
            </a:r>
            <a:r>
              <a:rPr lang="ru-RU" sz="2800" i="1" u="sng" dirty="0"/>
              <a:t>. </a:t>
            </a:r>
            <a:endParaRPr lang="ru-RU" sz="28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73182"/>
            <a:ext cx="9601200" cy="1485900"/>
          </a:xfrm>
        </p:spPr>
        <p:txBody>
          <a:bodyPr/>
          <a:lstStyle/>
          <a:p>
            <a:pPr algn="ctr"/>
            <a:r>
              <a:rPr lang="en-US" b="1" dirty="0" err="1"/>
              <a:t>HelpDesk</a:t>
            </a:r>
            <a:r>
              <a:rPr lang="en-US" b="1" dirty="0"/>
              <a:t> </a:t>
            </a:r>
            <a:r>
              <a:rPr lang="ru-RU" b="1" dirty="0"/>
              <a:t>и </a:t>
            </a:r>
            <a:r>
              <a:rPr lang="en-US" b="1" dirty="0" err="1"/>
              <a:t>ServiceDesk</a:t>
            </a:r>
            <a:br>
              <a:rPr lang="ru-RU" b="1" dirty="0"/>
            </a:br>
            <a:r>
              <a:rPr lang="ru-RU" sz="2700" dirty="0"/>
              <a:t>Что это и зачем нужно?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109" y="1659081"/>
            <a:ext cx="9601200" cy="51019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Главное </a:t>
            </a:r>
            <a:r>
              <a:rPr lang="ru-RU" sz="2400" b="1" dirty="0"/>
              <a:t>назначение </a:t>
            </a:r>
            <a:r>
              <a:rPr lang="ru-RU" sz="2400" b="1" dirty="0" err="1"/>
              <a:t>Incident</a:t>
            </a:r>
            <a:r>
              <a:rPr lang="ru-RU" sz="2400" b="1" dirty="0"/>
              <a:t> </a:t>
            </a:r>
            <a:r>
              <a:rPr lang="ru-RU" sz="2400" b="1" dirty="0" err="1"/>
              <a:t>management</a:t>
            </a:r>
            <a:r>
              <a:rPr lang="ru-RU" sz="2400" b="1" dirty="0"/>
              <a:t> </a:t>
            </a:r>
            <a:r>
              <a:rPr lang="ru-RU" sz="2400" dirty="0"/>
              <a:t>– максимально быстрая ликвидация проблем в ИТ инфраструктуре – аварий, проблем с оборудованием и т.д. Для реализации процесса в организации и создается специальный </a:t>
            </a:r>
            <a:r>
              <a:rPr lang="ru-RU" sz="2400" dirty="0" smtClean="0"/>
              <a:t>отдел. </a:t>
            </a:r>
            <a:r>
              <a:rPr lang="ru-RU" sz="2400" dirty="0"/>
              <a:t>Этот отдел может называться Центр обслуживания пользователей (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) или Центр поддержки пользователей (</a:t>
            </a:r>
            <a:r>
              <a:rPr lang="ru-RU" sz="2400" dirty="0" err="1"/>
              <a:t>Help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 smtClean="0"/>
              <a:t>).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 smtClean="0"/>
              <a:t>Задачей </a:t>
            </a:r>
            <a:r>
              <a:rPr lang="ru-RU" sz="2400" b="1" dirty="0" err="1"/>
              <a:t>Service</a:t>
            </a:r>
            <a:r>
              <a:rPr lang="ru-RU" sz="2400" b="1" dirty="0"/>
              <a:t> </a:t>
            </a:r>
            <a:r>
              <a:rPr lang="ru-RU" sz="2400" b="1" dirty="0" err="1"/>
              <a:t>Desk</a:t>
            </a:r>
            <a:r>
              <a:rPr lang="ru-RU" sz="2400" b="1" dirty="0"/>
              <a:t> </a:t>
            </a:r>
            <a:r>
              <a:rPr lang="ru-RU" sz="2400" dirty="0"/>
              <a:t>является регистрация заявок пользователей, предоставление им требуемой помощи и привлечение сотрудников ИТ подразделения для скорейшего устранения проблем. Дополнительно эта служба анализирует статистику инцидентов и время их устранения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b="1" dirty="0" err="1"/>
              <a:t>Help</a:t>
            </a:r>
            <a:r>
              <a:rPr lang="ru-RU" sz="2400" b="1" dirty="0"/>
              <a:t> </a:t>
            </a:r>
            <a:r>
              <a:rPr lang="ru-RU" sz="2400" b="1" dirty="0" err="1"/>
              <a:t>desk</a:t>
            </a:r>
            <a:r>
              <a:rPr lang="ru-RU" sz="2400" b="1" dirty="0"/>
              <a:t> </a:t>
            </a:r>
            <a:r>
              <a:rPr lang="ru-RU" sz="2400" dirty="0"/>
              <a:t>– более узкое понятие, это инструмент технической поддержки пользователей.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9601200" cy="1485900"/>
          </a:xfrm>
        </p:spPr>
        <p:txBody>
          <a:bodyPr/>
          <a:lstStyle/>
          <a:p>
            <a:pPr algn="ctr"/>
            <a:r>
              <a:rPr lang="ru-RU" b="1" dirty="0" smtClean="0"/>
              <a:t>Цель Службы </a:t>
            </a:r>
            <a:r>
              <a:rPr lang="en-US" b="1" dirty="0"/>
              <a:t>Service Desk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3272" y="1714500"/>
            <a:ext cx="9601200" cy="4523509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Основной целью Службы 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 является поддержка услуг, предоставляемых ИТ-организацией на основе достигнутых с заказчиком договоренностей, путем выполнения ряда действий по </a:t>
            </a:r>
            <a:r>
              <a:rPr lang="ru-RU" sz="2400" dirty="0" smtClean="0"/>
              <a:t>поддержке.</a:t>
            </a:r>
            <a:endParaRPr lang="ru-RU" sz="2400" dirty="0"/>
          </a:p>
          <a:p>
            <a:pPr algn="just"/>
            <a:r>
              <a:rPr lang="ru-RU" sz="2400" dirty="0"/>
              <a:t>Являясь точкой контакта с пользователями, Служба 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 позволяет уменьшить нагрузку на другие ИТ-подразделения путем «перехвата» не относящихся к делу обращений и вопросов, на которые легко ответить. Служба 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 действует как фильтр, который пропускает звонки на вторую и третью линии поддержки, только когда это действительно необходимо.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436" y="339436"/>
            <a:ext cx="9601200" cy="727364"/>
          </a:xfrm>
        </p:spPr>
        <p:txBody>
          <a:bodyPr/>
          <a:lstStyle/>
          <a:p>
            <a:pPr algn="ctr"/>
            <a:r>
              <a:rPr lang="ru-RU" b="1" dirty="0" smtClean="0"/>
              <a:t>Процессы </a:t>
            </a:r>
            <a:r>
              <a:rPr lang="en-US" b="1" dirty="0" smtClean="0"/>
              <a:t>Service </a:t>
            </a:r>
            <a:r>
              <a:rPr lang="en-US" b="1" dirty="0"/>
              <a:t>Desk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93" y="1413164"/>
            <a:ext cx="8894013" cy="49518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73182"/>
            <a:ext cx="9601200" cy="1485900"/>
          </a:xfrm>
        </p:spPr>
        <p:txBody>
          <a:bodyPr/>
          <a:lstStyle/>
          <a:p>
            <a:pPr algn="ctr"/>
            <a:r>
              <a:rPr lang="ru-RU" b="1" dirty="0"/>
              <a:t>Варианты организации Службы </a:t>
            </a:r>
            <a:r>
              <a:rPr lang="ru-RU" b="1" dirty="0" err="1"/>
              <a:t>Service</a:t>
            </a:r>
            <a:r>
              <a:rPr lang="ru-RU" b="1" dirty="0"/>
              <a:t> </a:t>
            </a:r>
            <a:r>
              <a:rPr lang="ru-RU" b="1" dirty="0" err="1"/>
              <a:t>Desk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436" y="1991590"/>
            <a:ext cx="9601200" cy="4409209"/>
          </a:xfrm>
        </p:spPr>
        <p:txBody>
          <a:bodyPr/>
          <a:lstStyle/>
          <a:p>
            <a:pPr algn="just"/>
            <a:r>
              <a:rPr lang="ru-RU" sz="2400" b="1" dirty="0" smtClean="0"/>
              <a:t>Централизованная </a:t>
            </a:r>
            <a:r>
              <a:rPr lang="ru-RU" sz="2400" b="1" dirty="0"/>
              <a:t>Служба </a:t>
            </a:r>
            <a:r>
              <a:rPr lang="ru-RU" sz="2400" b="1" dirty="0" err="1"/>
              <a:t>Service</a:t>
            </a:r>
            <a:r>
              <a:rPr lang="ru-RU" sz="2400" b="1" dirty="0"/>
              <a:t> </a:t>
            </a:r>
            <a:r>
              <a:rPr lang="ru-RU" sz="2400" b="1" dirty="0" err="1"/>
              <a:t>Desk</a:t>
            </a:r>
            <a:r>
              <a:rPr lang="ru-RU" sz="2400" b="1" dirty="0"/>
              <a:t> </a:t>
            </a:r>
            <a:r>
              <a:rPr lang="ru-RU" sz="2400" dirty="0"/>
              <a:t>как единая точка контакта для всех пользователей, возможно с отдельной Службой 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, расположенной ближе к пользователям бизнес-приложений (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 с разделением функций).</a:t>
            </a:r>
            <a:endParaRPr lang="ru-RU" sz="2400" dirty="0"/>
          </a:p>
          <a:p>
            <a:pPr algn="just"/>
            <a:r>
              <a:rPr lang="ru-RU" sz="2400" b="1" dirty="0" smtClean="0"/>
              <a:t>Локальные </a:t>
            </a:r>
            <a:r>
              <a:rPr lang="ru-RU" sz="2400" b="1" dirty="0"/>
              <a:t>(распределенные) Службы </a:t>
            </a:r>
            <a:r>
              <a:rPr lang="ru-RU" sz="2400" b="1" dirty="0" err="1"/>
              <a:t>Service</a:t>
            </a:r>
            <a:r>
              <a:rPr lang="ru-RU" sz="2400" b="1" dirty="0"/>
              <a:t> </a:t>
            </a:r>
            <a:r>
              <a:rPr lang="ru-RU" sz="2400" b="1" dirty="0" err="1"/>
              <a:t>Desk</a:t>
            </a:r>
            <a:r>
              <a:rPr lang="ru-RU" sz="2400" dirty="0"/>
              <a:t>, расположенные на нескольких объектах. Обычно такое деление Службы </a:t>
            </a:r>
            <a:r>
              <a:rPr lang="ru-RU" sz="2400" dirty="0" err="1"/>
              <a:t>Service</a:t>
            </a:r>
            <a:r>
              <a:rPr lang="ru-RU" sz="2400" dirty="0"/>
              <a:t> </a:t>
            </a:r>
            <a:r>
              <a:rPr lang="ru-RU" sz="2400" dirty="0" err="1"/>
              <a:t>Desk</a:t>
            </a:r>
            <a:r>
              <a:rPr lang="ru-RU" sz="2400" dirty="0"/>
              <a:t> усложняет управление.</a:t>
            </a:r>
            <a:endParaRPr lang="ru-RU" sz="2400" dirty="0"/>
          </a:p>
          <a:p>
            <a:pPr algn="just"/>
            <a:r>
              <a:rPr lang="ru-RU" sz="2400" b="1" dirty="0" smtClean="0"/>
              <a:t>Виртуальная </a:t>
            </a:r>
            <a:r>
              <a:rPr lang="ru-RU" sz="2400" b="1" dirty="0"/>
              <a:t>Служба </a:t>
            </a:r>
            <a:r>
              <a:rPr lang="ru-RU" sz="2400" b="1" dirty="0" err="1"/>
              <a:t>Service</a:t>
            </a:r>
            <a:r>
              <a:rPr lang="ru-RU" sz="2400" b="1" dirty="0"/>
              <a:t> </a:t>
            </a:r>
            <a:r>
              <a:rPr lang="ru-RU" sz="2400" b="1" dirty="0" err="1"/>
              <a:t>Desk</a:t>
            </a:r>
            <a:r>
              <a:rPr lang="ru-RU" sz="2400" dirty="0"/>
              <a:t>, когда ее географическое расположение не имеет значения в связи с использованием коммуникационных и Интернет-технологий.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39436"/>
            <a:ext cx="9601200" cy="1485900"/>
          </a:xfrm>
        </p:spPr>
        <p:txBody>
          <a:bodyPr/>
          <a:lstStyle/>
          <a:p>
            <a:pPr algn="ctr"/>
            <a:r>
              <a:rPr lang="ru-RU" b="1" dirty="0"/>
              <a:t>Централизованная Служба </a:t>
            </a:r>
            <a:r>
              <a:rPr lang="ru-RU" b="1" dirty="0" err="1"/>
              <a:t>Service</a:t>
            </a:r>
            <a:r>
              <a:rPr lang="ru-RU" b="1" dirty="0"/>
              <a:t> </a:t>
            </a:r>
            <a:r>
              <a:rPr lang="ru-RU" b="1" dirty="0" err="1"/>
              <a:t>Desk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200" dirty="0"/>
              <a:t>Если ИТ-организация </a:t>
            </a:r>
            <a:r>
              <a:rPr lang="ru-RU" sz="2200" b="1" dirty="0"/>
              <a:t>несет ответственность </a:t>
            </a:r>
            <a:r>
              <a:rPr lang="ru-RU" sz="2200" dirty="0"/>
              <a:t>и за предоставление услуг, и за поддержку информационных систем, то лучше всего, чтобы Служба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была для пользователей единой точкой контактов. В этом случае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отвечает за прием, регистрацию, мониторинг хода обработки и эскалацию звонков. Функция поддержки бизнес-операций может являться частью функций Службы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или же за это может отвечать отдельная группа поддержки, контролируемая Службой </a:t>
            </a:r>
            <a:r>
              <a:rPr lang="ru-RU" sz="2200" dirty="0" err="1" smtClean="0"/>
              <a:t>Service</a:t>
            </a:r>
            <a:r>
              <a:rPr lang="ru-RU" sz="2200" dirty="0"/>
              <a:t>.</a:t>
            </a:r>
            <a:endParaRPr lang="ru-RU" sz="2200" dirty="0" smtClean="0"/>
          </a:p>
          <a:p>
            <a:pPr algn="just"/>
            <a:r>
              <a:rPr lang="ru-RU" sz="2200" dirty="0" smtClean="0"/>
              <a:t>Если </a:t>
            </a:r>
            <a:r>
              <a:rPr lang="ru-RU" sz="2200" dirty="0"/>
              <a:t>ИТ-организация </a:t>
            </a:r>
            <a:r>
              <a:rPr lang="ru-RU" sz="2200" b="1" dirty="0"/>
              <a:t>не несет ответственности </a:t>
            </a:r>
            <a:r>
              <a:rPr lang="ru-RU" sz="2200" dirty="0"/>
              <a:t>за поддержку бизнес-операций, тогда служба поддержки бизнес-операций будет действовать от лица пользователей в тех случаях, когда требуется поддержка со стороны поставщика ИТ-услуг.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Централизованная Служба </a:t>
            </a:r>
            <a:r>
              <a:rPr lang="ru-RU" b="1" dirty="0" err="1"/>
              <a:t>Service</a:t>
            </a:r>
            <a:r>
              <a:rPr lang="ru-RU" b="1" dirty="0"/>
              <a:t> </a:t>
            </a:r>
            <a:r>
              <a:rPr lang="ru-RU" b="1" dirty="0" err="1"/>
              <a:t>Desk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467" y="2171700"/>
            <a:ext cx="8801333" cy="42206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АВТОМАТИЗАЦИЯ УПРАВЛЕНИЯ ПРОИЗВОДСТВОМ</a:t>
            </a:r>
            <a:endParaRPr lang="ru-RU" dirty="0"/>
          </a:p>
        </p:txBody>
      </p:sp>
      <p:pic>
        <p:nvPicPr>
          <p:cNvPr id="4" name="Рисунок 3" descr="Автоматизация процессов производства">
            <a:hlinkClick r:id="rId1"/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9600" y="2017394"/>
            <a:ext cx="6172200" cy="445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618" y="228600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Распределенная Служба </a:t>
            </a:r>
            <a:r>
              <a:rPr lang="en-US" sz="4900" b="1" dirty="0"/>
              <a:t>Service </a:t>
            </a:r>
            <a:r>
              <a:rPr lang="en-US" sz="4900" b="1" dirty="0" smtClean="0"/>
              <a:t>Desk</a:t>
            </a:r>
            <a:br>
              <a:rPr lang="ru-RU" sz="4900" b="1" dirty="0" smtClean="0"/>
            </a:br>
            <a:r>
              <a:rPr lang="ru-RU" sz="2200" dirty="0" smtClean="0"/>
              <a:t>Распределенная </a:t>
            </a:r>
            <a:r>
              <a:rPr lang="ru-RU" sz="2200" dirty="0"/>
              <a:t>служба размещается в разных зданиях или даже в разных городах и регионах.</a:t>
            </a:r>
            <a:r>
              <a:rPr lang="ru-RU" dirty="0"/>
              <a:t> 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83" y="1714500"/>
            <a:ext cx="9986115" cy="48109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5073"/>
          </a:xfrm>
        </p:spPr>
        <p:txBody>
          <a:bodyPr/>
          <a:lstStyle/>
          <a:p>
            <a:pPr algn="ctr"/>
            <a:r>
              <a:rPr lang="ru-RU" b="1" dirty="0"/>
              <a:t>Виртуальная Служба </a:t>
            </a:r>
            <a:r>
              <a:rPr lang="en-US" b="1" dirty="0"/>
              <a:t>Service Desk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691" y="1648691"/>
            <a:ext cx="9601200" cy="5084618"/>
          </a:xfrm>
        </p:spPr>
        <p:txBody>
          <a:bodyPr>
            <a:normAutofit/>
          </a:bodyPr>
          <a:lstStyle/>
          <a:p>
            <a:pPr algn="just"/>
            <a:r>
              <a:rPr lang="ru-RU" sz="2200" dirty="0"/>
              <a:t>Виртуальная служба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является современной специализированной версией распределенной службы. Она состоит из нескольких локальных Служб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, которые образуют единую (виртуальную) службу, поскольку современные телекоммуникационные и Интернет-технологии делают месторасположение несущественным фактором. В таком случае Служба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и группы поддержки могут располагаться где угодно. Имея локальные службы в разных временных зонах, такая служба обеспечивает круглосуточную поддержку пользователей (концепция «следуя за солнцем»). </a:t>
            </a:r>
            <a:endParaRPr lang="ru-RU" sz="2200" dirty="0" smtClean="0"/>
          </a:p>
          <a:p>
            <a:pPr algn="just"/>
            <a:r>
              <a:rPr lang="ru-RU" sz="2200" dirty="0" smtClean="0"/>
              <a:t>В </a:t>
            </a:r>
            <a:r>
              <a:rPr lang="ru-RU" sz="2200" dirty="0"/>
              <a:t>последнее время мы видим возможности самостоятельного получения помощи пользователями (самообслуживания - </a:t>
            </a:r>
            <a:r>
              <a:rPr lang="ru-RU" sz="2200" dirty="0" err="1"/>
              <a:t>self-help</a:t>
            </a:r>
            <a:r>
              <a:rPr lang="ru-RU" sz="2200" dirty="0"/>
              <a:t>) как форму «автоматизированной» функциональности Службы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.</a:t>
            </a:r>
            <a:endParaRPr lang="ru-RU" sz="22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50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Процессы </a:t>
            </a:r>
            <a:r>
              <a:rPr lang="ru-RU" dirty="0" err="1"/>
              <a:t>Service</a:t>
            </a:r>
            <a:r>
              <a:rPr lang="ru-RU" dirty="0"/>
              <a:t> </a:t>
            </a:r>
            <a:r>
              <a:rPr lang="ru-RU" dirty="0" err="1"/>
              <a:t>Desk</a:t>
            </a:r>
            <a:r>
              <a:rPr lang="ru-RU" dirty="0"/>
              <a:t> в ИТ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0145" y="1759527"/>
            <a:ext cx="9601200" cy="442652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200" b="1" dirty="0" err="1"/>
              <a:t>Incident</a:t>
            </a:r>
            <a:r>
              <a:rPr lang="ru-RU" sz="2200" b="1" dirty="0"/>
              <a:t> </a:t>
            </a:r>
            <a:r>
              <a:rPr lang="ru-RU" sz="2200" b="1" dirty="0" err="1"/>
              <a:t>Management</a:t>
            </a:r>
            <a:r>
              <a:rPr lang="ru-RU" sz="2200" dirty="0"/>
              <a:t> – процесс, отвечающий за быстрое решение инцидентов — неисправностей, повреждений, критических ошибок, требующих ответных действий.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 регистрирует статистику инцидентов и время их ликвидации. </a:t>
            </a:r>
            <a:br>
              <a:rPr lang="ru-RU" sz="2200" dirty="0"/>
            </a:br>
            <a:br>
              <a:rPr lang="ru-RU" sz="2200" dirty="0"/>
            </a:br>
            <a:r>
              <a:rPr lang="ru-RU" sz="2200" b="1" dirty="0" err="1"/>
              <a:t>Problem</a:t>
            </a:r>
            <a:r>
              <a:rPr lang="ru-RU" sz="2200" b="1" dirty="0"/>
              <a:t> </a:t>
            </a:r>
            <a:r>
              <a:rPr lang="ru-RU" sz="2200" b="1" dirty="0" err="1"/>
              <a:t>Management</a:t>
            </a:r>
            <a:r>
              <a:rPr lang="ru-RU" sz="2200" dirty="0"/>
              <a:t> – цель этого процесса в уменьшении количества инцидентов, поступающих в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. Для этого выявляются и устраняются их причины.</a:t>
            </a:r>
            <a:br>
              <a:rPr lang="ru-RU" sz="2200" dirty="0"/>
            </a:br>
            <a:br>
              <a:rPr lang="ru-RU" sz="2200" dirty="0"/>
            </a:br>
            <a:r>
              <a:rPr lang="ru-RU" sz="2200" b="1" dirty="0" err="1"/>
              <a:t>Change</a:t>
            </a:r>
            <a:r>
              <a:rPr lang="ru-RU" sz="2200" b="1" dirty="0"/>
              <a:t> </a:t>
            </a:r>
            <a:r>
              <a:rPr lang="ru-RU" sz="2200" b="1" dirty="0" err="1"/>
              <a:t>Management</a:t>
            </a:r>
            <a:r>
              <a:rPr lang="ru-RU" sz="2200" dirty="0"/>
              <a:t> – процесс, который регламентирует только осмысленные изменения и согласование их реализации среди всех пользователей бизнес-сервисов.</a:t>
            </a:r>
            <a:br>
              <a:rPr lang="ru-RU" sz="2200" dirty="0"/>
            </a:br>
            <a:br>
              <a:rPr lang="ru-RU" sz="2200" dirty="0"/>
            </a:br>
            <a:r>
              <a:rPr lang="ru-RU" sz="2200" b="1" dirty="0" err="1"/>
              <a:t>Release</a:t>
            </a:r>
            <a:r>
              <a:rPr lang="ru-RU" sz="2200" b="1" dirty="0"/>
              <a:t> </a:t>
            </a:r>
            <a:r>
              <a:rPr lang="ru-RU" sz="2200" b="1" dirty="0" err="1"/>
              <a:t>Management</a:t>
            </a:r>
            <a:r>
              <a:rPr lang="ru-RU" sz="2200" dirty="0"/>
              <a:t> – процесс, которой ставит условие не нарушать работу компании во время выполнения каких-либо изменений. Процесс управления релизами выполняет наблюдение и установку обновленных версий программ и аппаратных средств через службу 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Desk</a:t>
            </a:r>
            <a:r>
              <a:rPr lang="ru-RU" sz="2200" dirty="0"/>
              <a:t>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55073"/>
          </a:xfrm>
        </p:spPr>
        <p:txBody>
          <a:bodyPr/>
          <a:lstStyle/>
          <a:p>
            <a:pPr algn="ctr"/>
            <a:r>
              <a:rPr lang="ru-RU" dirty="0"/>
              <a:t>Процессы </a:t>
            </a:r>
            <a:r>
              <a:rPr lang="ru-RU" dirty="0" err="1"/>
              <a:t>Service</a:t>
            </a:r>
            <a:r>
              <a:rPr lang="ru-RU" dirty="0"/>
              <a:t> </a:t>
            </a:r>
            <a:r>
              <a:rPr lang="ru-RU" dirty="0" err="1"/>
              <a:t>Desk</a:t>
            </a:r>
            <a:r>
              <a:rPr lang="ru-RU" dirty="0"/>
              <a:t> в 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59527"/>
            <a:ext cx="9601200" cy="47798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/>
              <a:t>Financial</a:t>
            </a:r>
            <a:r>
              <a:rPr lang="ru-RU" b="1" dirty="0"/>
              <a:t> </a:t>
            </a:r>
            <a:r>
              <a:rPr lang="ru-RU" b="1" dirty="0" err="1"/>
              <a:t>Management</a:t>
            </a:r>
            <a:r>
              <a:rPr lang="ru-RU" dirty="0"/>
              <a:t> – процесс, который описывает распоряжение финансами для обеспечения деятельности других процессов</a:t>
            </a:r>
            <a:br>
              <a:rPr lang="ru-RU" dirty="0"/>
            </a:br>
            <a:br>
              <a:rPr lang="ru-RU" dirty="0"/>
            </a:br>
            <a:r>
              <a:rPr lang="ru-RU" b="1" dirty="0" err="1"/>
              <a:t>Availability</a:t>
            </a:r>
            <a:r>
              <a:rPr lang="ru-RU" b="1" dirty="0"/>
              <a:t> </a:t>
            </a:r>
            <a:r>
              <a:rPr lang="ru-RU" b="1" dirty="0" err="1"/>
              <a:t>Management</a:t>
            </a:r>
            <a:r>
              <a:rPr lang="ru-RU" dirty="0"/>
              <a:t> – задачи, относящиеся к доступности услуг ИТ подразделения; выделяются изолированные процессы, чтобы их можно было отслеживать и делать выводы. Уровень доступности определяется постоянством, </a:t>
            </a:r>
            <a:r>
              <a:rPr lang="ru-RU" dirty="0" err="1"/>
              <a:t>ремонтоспособностью</a:t>
            </a:r>
            <a:r>
              <a:rPr lang="ru-RU" dirty="0"/>
              <a:t> и надежностью. </a:t>
            </a:r>
            <a:br>
              <a:rPr lang="ru-RU" dirty="0"/>
            </a:br>
            <a:br>
              <a:rPr lang="ru-RU" dirty="0"/>
            </a:br>
            <a:r>
              <a:rPr lang="ru-RU" b="1" dirty="0" err="1"/>
              <a:t>Capacity</a:t>
            </a:r>
            <a:r>
              <a:rPr lang="ru-RU" b="1" dirty="0"/>
              <a:t> </a:t>
            </a:r>
            <a:r>
              <a:rPr lang="ru-RU" b="1" dirty="0" err="1"/>
              <a:t>Management</a:t>
            </a:r>
            <a:r>
              <a:rPr lang="ru-RU" dirty="0"/>
              <a:t> – задача, отвечающая за управление ИТ активами. </a:t>
            </a:r>
            <a:br>
              <a:rPr lang="ru-RU" dirty="0"/>
            </a:br>
            <a:br>
              <a:rPr lang="ru-RU" dirty="0"/>
            </a:br>
            <a:r>
              <a:rPr lang="ru-RU" b="1" dirty="0" err="1"/>
              <a:t>Continuity</a:t>
            </a:r>
            <a:r>
              <a:rPr lang="ru-RU" b="1" dirty="0"/>
              <a:t> </a:t>
            </a:r>
            <a:r>
              <a:rPr lang="ru-RU" b="1" dirty="0" err="1"/>
              <a:t>Management</a:t>
            </a:r>
            <a:r>
              <a:rPr lang="ru-RU" dirty="0"/>
              <a:t> – контроль непрерывности ИТ сервисов. Главные направления задачи – разработка, сопровождение, реализация и проверка действий по обеспечению непрерывности деятельности бизнес-сервисов.</a:t>
            </a:r>
            <a:br>
              <a:rPr lang="ru-RU" dirty="0"/>
            </a:br>
            <a:br>
              <a:rPr lang="ru-RU" dirty="0"/>
            </a:br>
            <a:r>
              <a:rPr lang="ru-RU" b="1" dirty="0" err="1"/>
              <a:t>Information</a:t>
            </a:r>
            <a:r>
              <a:rPr lang="ru-RU" b="1" dirty="0"/>
              <a:t> </a:t>
            </a:r>
            <a:r>
              <a:rPr lang="ru-RU" b="1" dirty="0" err="1"/>
              <a:t>Security</a:t>
            </a:r>
            <a:r>
              <a:rPr lang="ru-RU" b="1" dirty="0"/>
              <a:t> </a:t>
            </a:r>
            <a:r>
              <a:rPr lang="ru-RU" b="1" dirty="0" err="1"/>
              <a:t>Management</a:t>
            </a:r>
            <a:r>
              <a:rPr lang="ru-RU" dirty="0"/>
              <a:t> – гарантия непрерывной безопасности сервиса и информационная надежность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0163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Уровни службы </a:t>
            </a:r>
            <a:r>
              <a:rPr lang="ru-RU" sz="4000" dirty="0"/>
              <a:t>технической поддержки </a:t>
            </a:r>
            <a:r>
              <a:rPr lang="ru-RU" sz="4000" dirty="0" err="1"/>
              <a:t>Service</a:t>
            </a:r>
            <a:r>
              <a:rPr lang="ru-RU" sz="4000" dirty="0"/>
              <a:t> </a:t>
            </a:r>
            <a:r>
              <a:rPr lang="ru-RU" sz="4000" dirty="0" err="1"/>
              <a:t>Desk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200" b="1" dirty="0"/>
              <a:t>1-й уровень </a:t>
            </a:r>
            <a:r>
              <a:rPr lang="ru-RU" sz="2200" dirty="0"/>
              <a:t>- первичная обработка запроса, зарегистрированного на портале техподдержки специалистами службы. </a:t>
            </a:r>
            <a:endParaRPr lang="ru-RU" sz="2200" dirty="0"/>
          </a:p>
          <a:p>
            <a:pPr algn="just"/>
            <a:r>
              <a:rPr lang="ru-RU" sz="2200" b="1" dirty="0"/>
              <a:t>2-й уровень </a:t>
            </a:r>
            <a:r>
              <a:rPr lang="ru-RU" sz="2200" dirty="0"/>
              <a:t>- если квалификации сотрудников 1-го уровня поддержки недостаточно для решения вопроса (например, касающегося серверного оборудования), запрос передается на 2-й уровень, на рассмотрение технических специалистов, имеющих соответствующие знания по технологиям и программам. </a:t>
            </a:r>
            <a:endParaRPr lang="ru-RU" sz="2200" dirty="0"/>
          </a:p>
          <a:p>
            <a:pPr algn="just"/>
            <a:r>
              <a:rPr lang="ru-RU" sz="2200" b="1" dirty="0"/>
              <a:t>3-й уровень </a:t>
            </a:r>
            <a:r>
              <a:rPr lang="ru-RU" sz="2200" dirty="0"/>
              <a:t>- проблемы решаются на системном уровне группой экспертов</a:t>
            </a:r>
            <a:endParaRPr lang="ru-RU" sz="22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51" y="0"/>
            <a:ext cx="10112176" cy="6827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24345"/>
          </a:xfrm>
        </p:spPr>
        <p:txBody>
          <a:bodyPr/>
          <a:lstStyle/>
          <a:p>
            <a:pPr algn="ctr"/>
            <a:r>
              <a:rPr lang="en-US" dirty="0"/>
              <a:t>ITIL Foundation Certificate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62545"/>
            <a:ext cx="9601200" cy="4204855"/>
          </a:xfrm>
        </p:spPr>
        <p:txBody>
          <a:bodyPr/>
          <a:lstStyle/>
          <a:p>
            <a:pPr algn="just"/>
            <a:r>
              <a:rPr lang="en-US" sz="2400" dirty="0"/>
              <a:t>ITIL (</a:t>
            </a:r>
            <a:r>
              <a:rPr lang="ru-RU" sz="2400" dirty="0"/>
              <a:t>произносится как</a:t>
            </a:r>
            <a:r>
              <a:rPr lang="en-US" sz="2400" dirty="0"/>
              <a:t> «</a:t>
            </a:r>
            <a:r>
              <a:rPr lang="ru-RU" sz="2400" dirty="0" err="1"/>
              <a:t>айти</a:t>
            </a:r>
            <a:r>
              <a:rPr lang="en-US" sz="2400" dirty="0"/>
              <a:t>́</a:t>
            </a:r>
            <a:r>
              <a:rPr lang="ru-RU" sz="2400" dirty="0"/>
              <a:t>л</a:t>
            </a:r>
            <a:r>
              <a:rPr lang="en-US" sz="2400" dirty="0"/>
              <a:t>», </a:t>
            </a:r>
            <a:r>
              <a:rPr lang="ru-RU" sz="2400" dirty="0" err="1"/>
              <a:t>англ</a:t>
            </a:r>
            <a:r>
              <a:rPr lang="en-US" sz="2400" dirty="0"/>
              <a:t>. </a:t>
            </a:r>
            <a:r>
              <a:rPr lang="ru-RU" sz="2400" dirty="0"/>
              <a:t>IT </a:t>
            </a:r>
            <a:r>
              <a:rPr lang="ru-RU" sz="2400" dirty="0" err="1"/>
              <a:t>Infrastructure</a:t>
            </a:r>
            <a:r>
              <a:rPr lang="ru-RU" sz="2400" dirty="0"/>
              <a:t> </a:t>
            </a:r>
            <a:r>
              <a:rPr lang="ru-RU" sz="2400" dirty="0" err="1"/>
              <a:t>Library</a:t>
            </a:r>
            <a:r>
              <a:rPr lang="ru-RU" sz="2400" dirty="0"/>
              <a:t> — библиотека инфраструктуры информационных технологий) — библиотека, описывающая лучшие из применяемых на практике способов организации работы подразделений или компаний, занимающихся предоставлением услуг в области информационных технологий.</a:t>
            </a:r>
            <a:endParaRPr lang="ru-RU" sz="2400" dirty="0"/>
          </a:p>
          <a:p>
            <a:pPr marL="0" indent="0" algn="just">
              <a:buNone/>
            </a:pPr>
            <a:endParaRPr lang="ru-RU" sz="2400" dirty="0"/>
          </a:p>
          <a:p>
            <a:pPr algn="just"/>
            <a:r>
              <a:rPr lang="ru-RU" sz="2400" dirty="0"/>
              <a:t>В семи томах библиотеки описан весь набор процессов, необходимых для того, чтобы обеспечить постоянное высокое качество ИТ-сервисов и повысить степень удовлетворенности пользователей.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692" y="381000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Преимущества библиотеки ITIL для </a:t>
            </a:r>
            <a:r>
              <a:rPr lang="ru-RU" dirty="0" smtClean="0"/>
              <a:t>заказчиков/пользователей: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</p:spPr>
        <p:txBody>
          <a:bodyPr/>
          <a:lstStyle/>
          <a:p>
            <a:pPr algn="just"/>
            <a:r>
              <a:rPr lang="ru-RU" sz="2400" dirty="0" smtClean="0"/>
              <a:t>предоставление </a:t>
            </a:r>
            <a:r>
              <a:rPr lang="ru-RU" sz="2400" dirty="0"/>
              <a:t>ИТ-услуг становится более ориентированным на заказчика, соглашения о качестве услуг способствуют улучшению взаимоотношений;</a:t>
            </a:r>
            <a:endParaRPr lang="ru-RU" sz="2400" dirty="0"/>
          </a:p>
          <a:p>
            <a:pPr algn="just"/>
            <a:r>
              <a:rPr lang="ru-RU" sz="2400" dirty="0" smtClean="0"/>
              <a:t>услуги </a:t>
            </a:r>
            <a:r>
              <a:rPr lang="ru-RU" sz="2400" dirty="0"/>
              <a:t>описываются лучше, на языке заказчика и с требуемой детализацией;</a:t>
            </a:r>
            <a:endParaRPr lang="ru-RU" sz="2400" dirty="0"/>
          </a:p>
          <a:p>
            <a:pPr algn="just"/>
            <a:r>
              <a:rPr lang="ru-RU" sz="2400" dirty="0" smtClean="0"/>
              <a:t>лучше </a:t>
            </a:r>
            <a:r>
              <a:rPr lang="ru-RU" sz="2400" dirty="0"/>
              <a:t>контролируются качество и стоимость услуг;</a:t>
            </a:r>
            <a:endParaRPr lang="ru-RU" sz="2400" dirty="0"/>
          </a:p>
          <a:p>
            <a:pPr algn="just"/>
            <a:r>
              <a:rPr lang="ru-RU" sz="2400" dirty="0" smtClean="0"/>
              <a:t>улучшается </a:t>
            </a:r>
            <a:r>
              <a:rPr lang="ru-RU" sz="2400" dirty="0"/>
              <a:t>взаимосвязь компании с ИТ-организацией за счет определения точек контактов.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437" y="297872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Преимущества библиотеки ITIL для ИТ-организаций: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83771"/>
            <a:ext cx="9601200" cy="463088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становится </a:t>
            </a:r>
            <a:r>
              <a:rPr lang="ru-RU" dirty="0"/>
              <a:t>четко понятна структура ИТ-департамента, его организация становится более </a:t>
            </a:r>
            <a:r>
              <a:rPr lang="ru-RU" dirty="0" smtClean="0"/>
              <a:t>рациональной</a:t>
            </a:r>
            <a:r>
              <a:rPr lang="ru-RU" dirty="0"/>
              <a:t> и более ориентированной на корпоративные цели;</a:t>
            </a:r>
            <a:endParaRPr lang="ru-RU" dirty="0"/>
          </a:p>
          <a:p>
            <a:pPr algn="just"/>
            <a:r>
              <a:rPr lang="ru-RU" dirty="0" smtClean="0"/>
              <a:t>руководство </a:t>
            </a:r>
            <a:r>
              <a:rPr lang="ru-RU" dirty="0"/>
              <a:t>организацией становится более целенаправленным, облегчается Управление Изменениями;</a:t>
            </a:r>
            <a:endParaRPr lang="ru-RU" dirty="0"/>
          </a:p>
          <a:p>
            <a:pPr algn="just"/>
            <a:r>
              <a:rPr lang="ru-RU" dirty="0" smtClean="0"/>
              <a:t>эффективная</a:t>
            </a:r>
            <a:r>
              <a:rPr lang="ru-RU" dirty="0"/>
              <a:t> структура процессов создает основу для эффективного аутсорсинга элементов ИТ-услуг;</a:t>
            </a:r>
            <a:endParaRPr lang="ru-RU" dirty="0"/>
          </a:p>
          <a:p>
            <a:pPr algn="just"/>
            <a:r>
              <a:rPr lang="ru-RU" dirty="0" smtClean="0"/>
              <a:t>следование </a:t>
            </a:r>
            <a:r>
              <a:rPr lang="ru-RU" dirty="0"/>
              <a:t>передовому опыту ITIL способствует изменению корпоративной культуры в направлении осознания, что задачей ИТ-департамента является предоставление услуг, и поддерживает внедрение системы обеспечения качества на основе стандартов серии ISO-9000;</a:t>
            </a:r>
            <a:endParaRPr lang="ru-RU" dirty="0"/>
          </a:p>
          <a:p>
            <a:pPr algn="just"/>
            <a:r>
              <a:rPr lang="ru-RU" dirty="0" smtClean="0"/>
              <a:t>библиотека </a:t>
            </a:r>
            <a:r>
              <a:rPr lang="ru-RU" dirty="0"/>
              <a:t>ITIL предоставляет единую «систему координат» и понятий для взаимодействия как в компании, так и с поставщиками, необходимую при разработке и стандартизации корпоративных процедур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82782"/>
          </a:xfrm>
        </p:spPr>
        <p:txBody>
          <a:bodyPr>
            <a:normAutofit fontScale="90000"/>
          </a:bodyPr>
          <a:lstStyle/>
          <a:p>
            <a:r>
              <a:rPr lang="ru-RU" dirty="0"/>
              <a:t>Возможные проблемы при работе с ITIL: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59527"/>
            <a:ext cx="9601200" cy="4107873"/>
          </a:xfrm>
        </p:spPr>
        <p:txBody>
          <a:bodyPr/>
          <a:lstStyle/>
          <a:p>
            <a:pPr algn="just"/>
            <a:r>
              <a:rPr lang="ru-RU" dirty="0" smtClean="0"/>
              <a:t>переход </a:t>
            </a:r>
            <a:r>
              <a:rPr lang="ru-RU" dirty="0"/>
              <a:t>на принципы ITIL может занять продолжительное время, потребовать значительных усилий и изменений в корпоративной культуре. Чересчур амбициозные планы при переходе на ITIL могут привести к разочарованию, и поставленные цели не будут достигнуты;</a:t>
            </a:r>
            <a:endParaRPr lang="ru-RU" dirty="0"/>
          </a:p>
          <a:p>
            <a:pPr algn="just"/>
            <a:r>
              <a:rPr lang="ru-RU" dirty="0" smtClean="0"/>
              <a:t>если </a:t>
            </a:r>
            <a:r>
              <a:rPr lang="ru-RU" dirty="0"/>
              <a:t>совершенствование структуры процессов становится самоцелью, может пострадать качество услуг. В этом случае процедуры становятся бюрократической преградой, которую сотрудники стараются по возможности избегать;</a:t>
            </a:r>
            <a:endParaRPr lang="ru-RU" dirty="0"/>
          </a:p>
          <a:p>
            <a:pPr algn="just"/>
            <a:r>
              <a:rPr lang="ru-RU" dirty="0" smtClean="0"/>
              <a:t>улучшения </a:t>
            </a:r>
            <a:r>
              <a:rPr lang="ru-RU" dirty="0"/>
              <a:t>не достигаются при недостатке понимания, что должны обеспечивать процессы (в чем их цель), что является критериями оценки эффективности процессов и как осуществлять их контроль;</a:t>
            </a:r>
            <a:endParaRPr lang="ru-RU" dirty="0"/>
          </a:p>
          <a:p>
            <a:pPr algn="just"/>
            <a:r>
              <a:rPr lang="ru-RU" dirty="0" smtClean="0"/>
              <a:t>улучшения </a:t>
            </a:r>
            <a:r>
              <a:rPr lang="ru-RU" dirty="0"/>
              <a:t>в предоставлении услуг и снижении стоимости недостаточно видны;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2927649" y="1556792"/>
            <a:ext cx="6137231" cy="476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5"/>
          <p:cNvSpPr txBox="1"/>
          <p:nvPr/>
        </p:nvSpPr>
        <p:spPr>
          <a:xfrm>
            <a:off x="6686499" y="2055931"/>
            <a:ext cx="1809768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OLAP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7438059" y="2869043"/>
            <a:ext cx="1809768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ERP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7875689" y="3628481"/>
            <a:ext cx="1809768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MES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496267" y="4580327"/>
            <a:ext cx="1809768" cy="369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SCADA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>
          <a:xfrm>
            <a:off x="952464" y="404664"/>
            <a:ext cx="10287072" cy="714384"/>
          </a:xfrm>
        </p:spPr>
        <p:txBody>
          <a:bodyPr anchorCtr="1"/>
          <a:lstStyle/>
          <a:p>
            <a:pPr lvl="0" algn="ctr"/>
            <a:r>
              <a:rPr lang="ru-RU" sz="3600" dirty="0">
                <a:solidFill>
                  <a:schemeClr val="tx1"/>
                </a:solidFill>
              </a:rPr>
              <a:t>Уровни автоматизации производства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Номер слайда 10"/>
          <p:cNvSpPr txBox="1"/>
          <p:nvPr/>
        </p:nvSpPr>
        <p:spPr>
          <a:xfrm>
            <a:off x="10566404" y="6356352"/>
            <a:ext cx="10159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5D17B64-2EE8-44C7-8E2E-CBA9FED92FDB}" type="slidenum">
              <a:rPr/>
            </a:fld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  <p:sp>
        <p:nvSpPr>
          <p:cNvPr id="9" name="Нижний колонтитул 11"/>
          <p:cNvSpPr txBox="1"/>
          <p:nvPr/>
        </p:nvSpPr>
        <p:spPr>
          <a:xfrm>
            <a:off x="431365" y="6492871"/>
            <a:ext cx="4470404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42424F"/>
                </a:solidFill>
                <a:uFillTx/>
                <a:latin typeface="Arial" panose="020B0604020202020204"/>
              </a:rPr>
              <a:t>Лекция 1</a:t>
            </a:r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7855" y="173182"/>
            <a:ext cx="9601200" cy="796636"/>
          </a:xfrm>
        </p:spPr>
        <p:txBody>
          <a:bodyPr/>
          <a:lstStyle/>
          <a:p>
            <a:pPr algn="ctr"/>
            <a:r>
              <a:rPr lang="ru-RU" dirty="0"/>
              <a:t>Среда ITIL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10" y="969818"/>
            <a:ext cx="7726489" cy="56540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520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Книги библиотеки ITIL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81200"/>
            <a:ext cx="9601200" cy="4329545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Каждая из книг библиотеки ITIL рассматривает вопросы отдельной части структурированной процессной основы. В них дается описание того, что необходимо для организации ИТ Сервис-менеджмента.</a:t>
            </a:r>
            <a:endParaRPr lang="ru-RU" sz="2400" dirty="0"/>
          </a:p>
          <a:p>
            <a:pPr algn="just"/>
            <a:r>
              <a:rPr lang="ru-RU" sz="2400" dirty="0"/>
              <a:t>Библиотека ITIL определяет цели и виды деятельности, входные и выходные параметры каждого из процессов в ИТ-организации. Однако, библиотека ITIL не дает конкретного описания способов осуществления этой деятельности, так как они могут различаться в каждой организации. Акцент делается на проверенном практикой подходе, который может быть реализован различными способами в зависимости от обстоятельств.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242455"/>
            <a:ext cx="3855720" cy="21578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Книги библиотеки ITIL</a:t>
            </a:r>
            <a:endParaRPr lang="ru-RU" sz="4000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29491" y="1385455"/>
            <a:ext cx="4710545" cy="5347854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Service </a:t>
            </a:r>
            <a:r>
              <a:rPr lang="en-US" sz="2400" dirty="0"/>
              <a:t>Support;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Service </a:t>
            </a:r>
            <a:r>
              <a:rPr lang="en-US" sz="2400" dirty="0"/>
              <a:t>Delivery;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Planning </a:t>
            </a:r>
            <a:r>
              <a:rPr lang="en-US" sz="2400" dirty="0"/>
              <a:t>to Implement Service Management;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Application </a:t>
            </a:r>
            <a:r>
              <a:rPr lang="en-US" sz="2400" dirty="0"/>
              <a:t>Management;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ICT </a:t>
            </a:r>
            <a:r>
              <a:rPr lang="en-US" sz="2400" dirty="0"/>
              <a:t>Infrastructure Management;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Security </a:t>
            </a:r>
            <a:r>
              <a:rPr lang="en-US" sz="2400" dirty="0"/>
              <a:t>Management;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Software </a:t>
            </a:r>
            <a:r>
              <a:rPr lang="en-US" sz="2400" dirty="0"/>
              <a:t>Asset Management;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Business Perspective: The IS View on Delivering Services to the Business.</a:t>
            </a:r>
            <a:endParaRPr lang="en-US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32120" y="0"/>
            <a:ext cx="6735512" cy="38238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2120" y="4473840"/>
            <a:ext cx="6659880" cy="1734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82782"/>
          </a:xfrm>
        </p:spPr>
        <p:txBody>
          <a:bodyPr/>
          <a:lstStyle/>
          <a:p>
            <a:pPr algn="ctr"/>
            <a:r>
              <a:rPr lang="en-US" b="1" dirty="0"/>
              <a:t>Service</a:t>
            </a:r>
            <a:r>
              <a:rPr lang="en-US" dirty="0"/>
              <a:t> </a:t>
            </a:r>
            <a:r>
              <a:rPr lang="en-US" b="1" dirty="0"/>
              <a:t>Level</a:t>
            </a:r>
            <a:r>
              <a:rPr lang="en-US" dirty="0"/>
              <a:t> </a:t>
            </a:r>
            <a:r>
              <a:rPr lang="en-US" b="1" dirty="0"/>
              <a:t>Agreement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206635" y="1468582"/>
            <a:ext cx="9931129" cy="518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Назначение и структура документа «Соглашение об уровне сервиса» SLA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291" y="2008908"/>
            <a:ext cx="10113818" cy="4253347"/>
          </a:xfrm>
        </p:spPr>
        <p:txBody>
          <a:bodyPr/>
          <a:lstStyle/>
          <a:p>
            <a:pPr algn="just"/>
            <a:r>
              <a:rPr lang="ru-RU" sz="2200" dirty="0"/>
              <a:t>Основным документом, регламентирующим взаимоотношения ИС-службы и бизнес-подразделений предприятия, является соглашение об уровне сервиса (</a:t>
            </a:r>
            <a:r>
              <a:rPr lang="ru-RU" sz="2200" dirty="0" err="1"/>
              <a:t>Service</a:t>
            </a:r>
            <a:r>
              <a:rPr lang="ru-RU" sz="2200" dirty="0"/>
              <a:t> </a:t>
            </a:r>
            <a:r>
              <a:rPr lang="ru-RU" sz="2200" dirty="0" err="1"/>
              <a:t>Level</a:t>
            </a:r>
            <a:r>
              <a:rPr lang="ru-RU" sz="2200" dirty="0"/>
              <a:t> </a:t>
            </a:r>
            <a:r>
              <a:rPr lang="ru-RU" sz="2200" dirty="0" err="1"/>
              <a:t>Agreement</a:t>
            </a:r>
            <a:r>
              <a:rPr lang="ru-RU" sz="2200" dirty="0"/>
              <a:t> – SLA). В данном документе дается качественное и количественное описание </a:t>
            </a:r>
            <a:r>
              <a:rPr lang="ru-RU" sz="2200" dirty="0" smtClean="0"/>
              <a:t>ИТ-сервисов.</a:t>
            </a:r>
            <a:endParaRPr lang="ru-RU" sz="2200" dirty="0"/>
          </a:p>
          <a:p>
            <a:pPr algn="just"/>
            <a:r>
              <a:rPr lang="ru-RU" sz="2200" dirty="0"/>
              <a:t>Соглашение об уровне сервиса определяет взаимные ответственности поставщика ИТ-сервиса и пользователей этого сервиса</a:t>
            </a:r>
            <a:r>
              <a:rPr lang="ru-RU" sz="2200" dirty="0" smtClean="0"/>
              <a:t>.</a:t>
            </a:r>
            <a:endParaRPr lang="ru-RU" sz="2200" dirty="0" smtClean="0"/>
          </a:p>
          <a:p>
            <a:pPr algn="just"/>
            <a:r>
              <a:rPr lang="ru-RU" sz="2200" dirty="0"/>
              <a:t>SLA позволяет установить формализованные критерии оценки результатов деятельности ИС-службы, установить единообразные и обязательные для всех участников процесса процедуры оценки результатов деятельности ИС-службы.</a:t>
            </a:r>
            <a:endParaRPr lang="ru-RU" sz="22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5" y="491837"/>
            <a:ext cx="9601200" cy="755073"/>
          </a:xfrm>
        </p:spPr>
        <p:txBody>
          <a:bodyPr/>
          <a:lstStyle/>
          <a:p>
            <a:r>
              <a:rPr lang="ru-RU" dirty="0"/>
              <a:t>Что описывается в </a:t>
            </a:r>
            <a:r>
              <a:rPr lang="ru-RU" dirty="0" smtClean="0"/>
              <a:t>договоре </a:t>
            </a:r>
            <a:r>
              <a:rPr lang="en-US" dirty="0" smtClean="0"/>
              <a:t>SLA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48691"/>
            <a:ext cx="9601200" cy="4218709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/>
              <a:t>Каталог услуг</a:t>
            </a:r>
            <a:r>
              <a:rPr lang="ru-RU" sz="2200" dirty="0" smtClean="0"/>
              <a:t>. Прежде </a:t>
            </a:r>
            <a:r>
              <a:rPr lang="ru-RU" sz="2200" dirty="0"/>
              <a:t>всего, SLA должно содержать каталог услуг, которые компания оказывает клиенту. В случае с товарами в качестве одной из таких услуг всегда является доставка. Все ее условия должны быть прописаны в SLA: география, сроки, цена и пр</a:t>
            </a:r>
            <a:r>
              <a:rPr lang="ru-RU" sz="2200" dirty="0" smtClean="0"/>
              <a:t>.</a:t>
            </a:r>
            <a:endParaRPr lang="en-US" sz="2200" dirty="0" smtClean="0"/>
          </a:p>
          <a:p>
            <a:pPr algn="just"/>
            <a:r>
              <a:rPr lang="ru-RU" sz="2200" b="1" dirty="0"/>
              <a:t>Время оказания </a:t>
            </a:r>
            <a:r>
              <a:rPr lang="ru-RU" sz="2200" b="1" dirty="0" smtClean="0"/>
              <a:t>услуг</a:t>
            </a:r>
            <a:r>
              <a:rPr lang="ru-RU" sz="2200" dirty="0" smtClean="0"/>
              <a:t>. Далее </a:t>
            </a:r>
            <a:r>
              <a:rPr lang="ru-RU" sz="2200" dirty="0"/>
              <a:t>компания сама для себя устанавливает время оказания услуг и доводит это до сведения клиентов, чтобы не оказалось, что человек будет названивать в техподдержку среди ночи, тогда как она начинает работать только в 9 утра</a:t>
            </a:r>
            <a:r>
              <a:rPr lang="ru-RU" sz="2200" dirty="0" smtClean="0"/>
              <a:t>.</a:t>
            </a:r>
            <a:endParaRPr lang="en-US" sz="2200" dirty="0" smtClean="0"/>
          </a:p>
          <a:p>
            <a:pPr algn="just"/>
            <a:r>
              <a:rPr lang="ru-RU" sz="2200" b="1" dirty="0"/>
              <a:t>Параметры сервисного </a:t>
            </a:r>
            <a:r>
              <a:rPr lang="ru-RU" sz="2200" b="1" dirty="0" smtClean="0"/>
              <a:t>процесса</a:t>
            </a:r>
            <a:r>
              <a:rPr lang="ru-RU" sz="2200" dirty="0" smtClean="0"/>
              <a:t>. В </a:t>
            </a:r>
            <a:r>
              <a:rPr lang="ru-RU" sz="2200" dirty="0"/>
              <a:t>этом разделе несколько принципиально важных показателей, которые опять-таки универсальны для любого бизнеса. Первый – это время реакции на заявку клиента</a:t>
            </a:r>
            <a:r>
              <a:rPr lang="ru-RU" sz="2200" dirty="0" smtClean="0"/>
              <a:t>.</a:t>
            </a:r>
            <a:r>
              <a:rPr lang="ru-RU" sz="2200" dirty="0"/>
              <a:t> Второй параметр − это время решения заявки клиента</a:t>
            </a:r>
            <a:r>
              <a:rPr lang="ru-RU" sz="2200" dirty="0" smtClean="0"/>
              <a:t>.</a:t>
            </a:r>
            <a:r>
              <a:rPr lang="ru-RU" sz="2200" dirty="0"/>
              <a:t> Третий </a:t>
            </a:r>
            <a:r>
              <a:rPr lang="ru-RU" sz="2200" dirty="0" smtClean="0"/>
              <a:t>параметр</a:t>
            </a:r>
            <a:r>
              <a:rPr lang="en-US" sz="2200" dirty="0" smtClean="0"/>
              <a:t> </a:t>
            </a:r>
            <a:r>
              <a:rPr lang="ru-RU" sz="2200" dirty="0" smtClean="0"/>
              <a:t>врем</a:t>
            </a:r>
            <a:r>
              <a:rPr lang="en-US" sz="2200" dirty="0" smtClean="0"/>
              <a:t>z</a:t>
            </a:r>
            <a:r>
              <a:rPr lang="ru-RU" sz="2200" dirty="0" smtClean="0"/>
              <a:t> </a:t>
            </a:r>
            <a:r>
              <a:rPr lang="ru-RU" sz="2200" dirty="0"/>
              <a:t>возврата заявки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25236" y="274492"/>
            <a:ext cx="11166764" cy="6583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61110"/>
            <a:ext cx="9601200" cy="12676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Принципы классификации и предоставления ИТ услуг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369125"/>
            <a:ext cx="10099964" cy="3643747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Сейчас информационные </a:t>
            </a:r>
            <a:r>
              <a:rPr lang="ru-RU" sz="2400" dirty="0"/>
              <a:t>технологии полностью интегрированы в бизнес-процессы организаций, а прекращение предоставления услуг в области IT способно привести к прекращению функционирования бизнеса в целом. Для того, чтобы это избежать, необходима качественная и продуманная организация закупок </a:t>
            </a:r>
            <a:r>
              <a:rPr lang="ru-RU" sz="2400" dirty="0" smtClean="0"/>
              <a:t>IT-услуг.</a:t>
            </a:r>
            <a:endParaRPr lang="ru-RU" sz="2400" dirty="0" smtClean="0"/>
          </a:p>
          <a:p>
            <a:pPr marL="0" indent="0" algn="just">
              <a:buNone/>
            </a:pPr>
            <a:endParaRPr lang="en-US" sz="2400" dirty="0" smtClean="0"/>
          </a:p>
          <a:p>
            <a:pPr algn="just"/>
            <a:r>
              <a:rPr lang="ru-RU" sz="2400" dirty="0" smtClean="0"/>
              <a:t>Услуги </a:t>
            </a:r>
            <a:r>
              <a:rPr lang="ru-RU" sz="2400" dirty="0"/>
              <a:t>в области IT можно классифицировать по видам деятельности в соответствии с методикой IDC (</a:t>
            </a:r>
            <a:r>
              <a:rPr lang="ru-RU" sz="2400" dirty="0" err="1"/>
              <a:t>International</a:t>
            </a:r>
            <a:r>
              <a:rPr lang="ru-RU" sz="2400" dirty="0"/>
              <a:t> </a:t>
            </a:r>
            <a:r>
              <a:rPr lang="ru-RU" sz="2400" dirty="0" err="1"/>
              <a:t>Data</a:t>
            </a:r>
            <a:r>
              <a:rPr lang="ru-RU" sz="2400" dirty="0"/>
              <a:t> </a:t>
            </a:r>
            <a:r>
              <a:rPr lang="ru-RU" sz="2400" dirty="0" err="1"/>
              <a:t>Corporation</a:t>
            </a:r>
            <a:r>
              <a:rPr lang="ru-RU" sz="2400" dirty="0"/>
              <a:t>)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3" y="755108"/>
            <a:ext cx="9213273" cy="607518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2437" y="117763"/>
            <a:ext cx="9601200" cy="5097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Классификация </a:t>
            </a:r>
            <a:r>
              <a:rPr lang="en-US" dirty="0"/>
              <a:t>IT-</a:t>
            </a:r>
            <a:r>
              <a:rPr lang="ru-RU" dirty="0"/>
              <a:t>услуг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146" y="173182"/>
            <a:ext cx="9601200" cy="65809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Классификация </a:t>
            </a:r>
            <a:r>
              <a:rPr lang="en-US" dirty="0"/>
              <a:t>IT-</a:t>
            </a:r>
            <a:r>
              <a:rPr lang="ru-RU" dirty="0"/>
              <a:t>услуг</a:t>
            </a:r>
            <a:endParaRPr lang="ru-RU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85" y="884920"/>
            <a:ext cx="10082122" cy="59730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8000" y="538158"/>
            <a:ext cx="10972800" cy="917283"/>
          </a:xfrm>
        </p:spPr>
        <p:txBody>
          <a:bodyPr anchorCtr="1">
            <a:normAutofit fontScale="90000"/>
          </a:bodyPr>
          <a:lstStyle/>
          <a:p>
            <a:pPr lvl="0" algn="ctr"/>
            <a:r>
              <a:rPr lang="en-US" sz="3200" b="1" dirty="0">
                <a:solidFill>
                  <a:schemeClr val="tx1"/>
                </a:solidFill>
                <a:hlinkClick r:id="rId1"/>
              </a:rPr>
              <a:t>SCADA</a:t>
            </a:r>
            <a:r>
              <a:rPr lang="en-US" sz="3200" dirty="0">
                <a:solidFill>
                  <a:schemeClr val="tx1"/>
                </a:solidFill>
              </a:rPr>
              <a:t> (</a:t>
            </a:r>
            <a:r>
              <a:rPr lang="en-US" sz="3200" i="1" dirty="0">
                <a:solidFill>
                  <a:schemeClr val="tx1"/>
                </a:solidFill>
              </a:rPr>
              <a:t>Supervisory Control And Data Acquisition</a:t>
            </a:r>
            <a:r>
              <a:rPr lang="en-US" sz="3200" dirty="0">
                <a:solidFill>
                  <a:schemeClr val="tx1"/>
                </a:solidFill>
              </a:rPr>
              <a:t>) 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Система </a:t>
            </a:r>
            <a:r>
              <a:rPr lang="ru-RU" sz="3200" dirty="0">
                <a:solidFill>
                  <a:schemeClr val="tx1"/>
                </a:solidFill>
              </a:rPr>
              <a:t>диспетчерского контроля и сбора данных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08" y="2428866"/>
            <a:ext cx="4418489" cy="3429027"/>
          </a:xfrm>
        </p:spPr>
      </p:pic>
      <p:sp>
        <p:nvSpPr>
          <p:cNvPr id="4" name="Line 7"/>
          <p:cNvSpPr/>
          <p:nvPr/>
        </p:nvSpPr>
        <p:spPr>
          <a:xfrm>
            <a:off x="285707" y="4500567"/>
            <a:ext cx="1157812" cy="361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63495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5415203" y="2020907"/>
            <a:ext cx="4459362" cy="147732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Задачи: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	управление 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 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оборудованием и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               технологическими процессами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               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(т. </a:t>
            </a:r>
            <a:r>
              <a:rPr lang="ru-RU" dirty="0">
                <a:solidFill>
                  <a:srgbClr val="000000"/>
                </a:solidFill>
                <a:latin typeface="Arial" panose="020B0604020202020204"/>
              </a:rPr>
              <a:t>е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. техническими 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системами,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обеспечивающими выпуск продукции)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5619743" y="5429269"/>
            <a:ext cx="4076244" cy="92333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Пользователи системы:</a:t>
            </a:r>
            <a:endParaRPr lang="ru-RU" sz="1800" b="1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диспетчеры и операторы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технологических процессов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5472824" y="3586590"/>
            <a:ext cx="4672561" cy="1754326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Решение:</a:t>
            </a:r>
            <a:endParaRPr lang="ru-RU" sz="18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r>
              <a:rPr lang="en-US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SCADA</a:t>
            </a:r>
            <a:r>
              <a:rPr lang="ru-RU" dirty="0" smtClean="0">
                <a:solidFill>
                  <a:srgbClr val="000000"/>
                </a:solidFill>
                <a:latin typeface="Arial" panose="020B0604020202020204"/>
              </a:rPr>
              <a:t>-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система включает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               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подсистемы </a:t>
            </a: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диспетчерского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	управления  и 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подсистемы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	автоматического 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управления</a:t>
            </a:r>
            <a:endParaRPr lang="ru-RU" sz="1800" b="0" i="0" u="none" strike="noStrike" kern="1200" cap="none" spc="0" baseline="0" dirty="0" smtClean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dirty="0">
                <a:solidFill>
                  <a:srgbClr val="000000"/>
                </a:solidFill>
                <a:latin typeface="Arial" panose="020B0604020202020204"/>
              </a:rPr>
              <a:t>	</a:t>
            </a:r>
            <a:r>
              <a:rPr lang="ru-RU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технологическим оборудованием</a:t>
            </a:r>
            <a:endParaRPr lang="ru-RU" sz="18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8" name="Номер слайда 8"/>
          <p:cNvSpPr txBox="1"/>
          <p:nvPr/>
        </p:nvSpPr>
        <p:spPr>
          <a:xfrm>
            <a:off x="10566404" y="6356352"/>
            <a:ext cx="10159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1013947-C0C3-4721-B26B-E4C64C8C3FA2}" type="slidenum">
              <a:rPr/>
            </a:fld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781" y="200891"/>
            <a:ext cx="9601200" cy="699654"/>
          </a:xfrm>
        </p:spPr>
        <p:txBody>
          <a:bodyPr/>
          <a:lstStyle/>
          <a:p>
            <a:pPr algn="ctr"/>
            <a:r>
              <a:rPr lang="ru-RU" dirty="0"/>
              <a:t>Классификация </a:t>
            </a:r>
            <a:r>
              <a:rPr lang="en-US" dirty="0"/>
              <a:t>IT-</a:t>
            </a:r>
            <a:r>
              <a:rPr lang="ru-RU" dirty="0"/>
              <a:t>услуг</a:t>
            </a:r>
            <a:endParaRPr lang="ru-RU" dirty="0"/>
          </a:p>
        </p:txBody>
      </p:sp>
      <p:pic>
        <p:nvPicPr>
          <p:cNvPr id="5" name="Объект 4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781" y="868824"/>
            <a:ext cx="9037991" cy="59891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84018"/>
            <a:ext cx="9601200" cy="6026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IT-</a:t>
            </a:r>
            <a:r>
              <a:rPr lang="ru-RU" b="1" dirty="0" err="1"/>
              <a:t>outsourcing</a:t>
            </a:r>
            <a:r>
              <a:rPr lang="ru-RU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91491"/>
            <a:ext cx="9601200" cy="467590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b="1" dirty="0"/>
              <a:t>Аутсорсинг информационных технологий</a:t>
            </a:r>
            <a:r>
              <a:rPr lang="ru-RU" sz="2200" dirty="0"/>
              <a:t> (</a:t>
            </a:r>
            <a:r>
              <a:rPr lang="ru-RU" sz="2200" i="1" dirty="0"/>
              <a:t>IТ-аутсорсинг</a:t>
            </a:r>
            <a:r>
              <a:rPr lang="ru-RU" sz="2200" dirty="0"/>
              <a:t>) – это передача специализированной компании полностью или частично функций, связанных с информационными технологиями.</a:t>
            </a:r>
            <a:endParaRPr lang="ru-RU" sz="22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84804" y="2286000"/>
            <a:ext cx="8574792" cy="4051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84018"/>
            <a:ext cx="9601200" cy="86590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 </a:t>
            </a:r>
            <a:r>
              <a:rPr lang="ru-RU" b="1" i="1" dirty="0"/>
              <a:t>услугам</a:t>
            </a:r>
            <a:r>
              <a:rPr lang="ru-RU" b="1" dirty="0"/>
              <a:t> аутсорсинга информационных технологий </a:t>
            </a:r>
            <a:r>
              <a:rPr lang="ru-RU" b="1" dirty="0" smtClean="0"/>
              <a:t>относятся: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90255"/>
            <a:ext cx="9601200" cy="4177145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/>
              <a:t>обслуживание </a:t>
            </a:r>
            <a:r>
              <a:rPr lang="ru-RU" sz="2200" dirty="0"/>
              <a:t>сетевой инфраструктуры;</a:t>
            </a:r>
            <a:endParaRPr lang="ru-RU" sz="2200" dirty="0"/>
          </a:p>
          <a:p>
            <a:r>
              <a:rPr lang="ru-RU" sz="2200" dirty="0" smtClean="0"/>
              <a:t>проектирование </a:t>
            </a:r>
            <a:r>
              <a:rPr lang="ru-RU" sz="2200" dirty="0"/>
              <a:t>и планирование автоматизированных бизнес-систем с последующим постоянным развитием и сопровождением;</a:t>
            </a:r>
            <a:endParaRPr lang="ru-RU" sz="2200" dirty="0"/>
          </a:p>
          <a:p>
            <a:r>
              <a:rPr lang="ru-RU" sz="2200" dirty="0" smtClean="0"/>
              <a:t>системная </a:t>
            </a:r>
            <a:r>
              <a:rPr lang="ru-RU" sz="2200" dirty="0"/>
              <a:t>интеграция;</a:t>
            </a:r>
            <a:endParaRPr lang="ru-RU" sz="2200" dirty="0"/>
          </a:p>
          <a:p>
            <a:r>
              <a:rPr lang="ru-RU" sz="2200" dirty="0" smtClean="0"/>
              <a:t>размещение </a:t>
            </a:r>
            <a:r>
              <a:rPr lang="ru-RU" sz="2200" dirty="0"/>
              <a:t>корпоративных баз данных на серверах специализированных компаний;</a:t>
            </a:r>
            <a:endParaRPr lang="ru-RU" sz="2200" dirty="0"/>
          </a:p>
          <a:p>
            <a:r>
              <a:rPr lang="ru-RU" sz="2200" dirty="0" smtClean="0"/>
              <a:t>создание </a:t>
            </a:r>
            <a:r>
              <a:rPr lang="ru-RU" sz="2200" dirty="0"/>
              <a:t>и поддержка публичных </a:t>
            </a:r>
            <a:r>
              <a:rPr lang="ru-RU" sz="2200" dirty="0" err="1"/>
              <a:t>web</a:t>
            </a:r>
            <a:r>
              <a:rPr lang="ru-RU" sz="2200" dirty="0"/>
              <a:t>-серверов;</a:t>
            </a:r>
            <a:endParaRPr lang="ru-RU" sz="2200" dirty="0"/>
          </a:p>
          <a:p>
            <a:r>
              <a:rPr lang="ru-RU" sz="2200" dirty="0" smtClean="0"/>
              <a:t>управление </a:t>
            </a:r>
            <a:r>
              <a:rPr lang="ru-RU" sz="2200" dirty="0"/>
              <a:t>информационными системами;</a:t>
            </a:r>
            <a:endParaRPr lang="ru-RU" sz="2200" dirty="0"/>
          </a:p>
          <a:p>
            <a:r>
              <a:rPr lang="ru-RU" sz="2200" dirty="0" smtClean="0"/>
              <a:t>приобретение </a:t>
            </a:r>
            <a:r>
              <a:rPr lang="ru-RU" sz="2200" dirty="0"/>
              <a:t>в лизинг компьютерного оборудования;</a:t>
            </a:r>
            <a:endParaRPr lang="ru-RU" sz="2200" dirty="0"/>
          </a:p>
          <a:p>
            <a:r>
              <a:rPr lang="ru-RU" sz="2200" dirty="0" smtClean="0"/>
              <a:t>оффшорное </a:t>
            </a:r>
            <a:r>
              <a:rPr lang="ru-RU" sz="2200" dirty="0"/>
              <a:t>программирование.</a:t>
            </a:r>
            <a:endParaRPr lang="ru-RU" sz="22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7" y="325582"/>
            <a:ext cx="9601200" cy="60267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ресурсы IT-аутсорсинга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9309" y="1662545"/>
            <a:ext cx="9601200" cy="4537364"/>
          </a:xfrm>
        </p:spPr>
        <p:txBody>
          <a:bodyPr/>
          <a:lstStyle/>
          <a:p>
            <a:pPr algn="just"/>
            <a:r>
              <a:rPr lang="ru-RU" sz="2400" dirty="0" smtClean="0"/>
              <a:t>профессиональный </a:t>
            </a:r>
            <a:r>
              <a:rPr lang="ru-RU" sz="2400" dirty="0"/>
              <a:t>(у </a:t>
            </a:r>
            <a:r>
              <a:rPr lang="ru-RU" sz="2400" dirty="0" err="1"/>
              <a:t>аутсорсера</a:t>
            </a:r>
            <a:r>
              <a:rPr lang="ru-RU" sz="2400" dirty="0"/>
              <a:t> есть специалисты лучше, чем у предприятия);</a:t>
            </a:r>
            <a:endParaRPr lang="ru-RU" sz="2400" dirty="0"/>
          </a:p>
          <a:p>
            <a:pPr algn="just"/>
            <a:r>
              <a:rPr lang="ru-RU" sz="2400" dirty="0" smtClean="0"/>
              <a:t>производственно-технологический </a:t>
            </a:r>
            <a:r>
              <a:rPr lang="ru-RU" sz="2400" dirty="0"/>
              <a:t>(</a:t>
            </a:r>
            <a:r>
              <a:rPr lang="ru-RU" sz="2400" dirty="0" err="1"/>
              <a:t>аутсорсер</a:t>
            </a:r>
            <a:r>
              <a:rPr lang="ru-RU" sz="2400" dirty="0"/>
              <a:t> располагает необходимыми мощностями);</a:t>
            </a:r>
            <a:endParaRPr lang="ru-RU" sz="2400" dirty="0"/>
          </a:p>
          <a:p>
            <a:pPr algn="just"/>
            <a:r>
              <a:rPr lang="ru-RU" sz="2400" dirty="0" smtClean="0"/>
              <a:t>финансово-административный </a:t>
            </a:r>
            <a:r>
              <a:rPr lang="ru-RU" sz="2400" dirty="0"/>
              <a:t>(</a:t>
            </a:r>
            <a:r>
              <a:rPr lang="ru-RU" sz="2400" dirty="0" err="1"/>
              <a:t>аутсорсер</a:t>
            </a:r>
            <a:r>
              <a:rPr lang="ru-RU" sz="2400" dirty="0"/>
              <a:t> может управлять некоторыми проектами и транзакциями так, чтобы ускорить их выполнение и снизить стоимость);</a:t>
            </a:r>
            <a:endParaRPr lang="ru-RU" sz="2400" dirty="0"/>
          </a:p>
          <a:p>
            <a:pPr algn="just"/>
            <a:r>
              <a:rPr lang="ru-RU" sz="2400" dirty="0" smtClean="0"/>
              <a:t>географический </a:t>
            </a:r>
            <a:r>
              <a:rPr lang="ru-RU" sz="2400" dirty="0"/>
              <a:t>(в некоторых регионах работа может стоить дешевле).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927" y="270164"/>
            <a:ext cx="9601200" cy="5334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Характеристики использования ИТ-ресурсов</a:t>
            </a:r>
            <a:endParaRPr lang="ru-RU" sz="3600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74" y="968322"/>
            <a:ext cx="10648535" cy="58896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84018"/>
            <a:ext cx="9601200" cy="4087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Характеристики использования ИТ-ресурсов</a:t>
            </a:r>
            <a:endParaRPr lang="ru-RU" sz="3600" dirty="0"/>
          </a:p>
        </p:txBody>
      </p:sp>
      <p:pic>
        <p:nvPicPr>
          <p:cNvPr id="4" name="Объект 3" descr="Вырезка экрана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05" y="1023565"/>
            <a:ext cx="10662390" cy="58344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749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ОСНОВНЫЕ ТИПЫ </a:t>
            </a:r>
            <a:r>
              <a:rPr lang="en-US" b="1" dirty="0"/>
              <a:t>ASP-</a:t>
            </a:r>
            <a:r>
              <a:rPr lang="ru-RU" b="1" dirty="0"/>
              <a:t>ПРОВАЙДЕРОВ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1436" y="1634836"/>
            <a:ext cx="10141527" cy="465512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Сеpвис-интегpатоpы </a:t>
            </a:r>
            <a:r>
              <a:rPr lang="ru-RU" dirty="0"/>
              <a:t>(</a:t>
            </a:r>
            <a:r>
              <a:rPr lang="ru-RU" dirty="0" err="1"/>
              <a:t>service</a:t>
            </a:r>
            <a:r>
              <a:rPr lang="ru-RU" dirty="0"/>
              <a:t> </a:t>
            </a:r>
            <a:r>
              <a:rPr lang="ru-RU" dirty="0" err="1"/>
              <a:t>integrators</a:t>
            </a:r>
            <a:r>
              <a:rPr lang="ru-RU" dirty="0"/>
              <a:t>) — </a:t>
            </a:r>
            <a:r>
              <a:rPr lang="ru-RU" dirty="0" err="1"/>
              <a:t>Full-service</a:t>
            </a:r>
            <a:r>
              <a:rPr lang="ru-RU" dirty="0"/>
              <a:t> ASP или </a:t>
            </a:r>
            <a:r>
              <a:rPr lang="ru-RU" dirty="0" err="1"/>
              <a:t>Solution</a:t>
            </a:r>
            <a:r>
              <a:rPr lang="ru-RU" dirty="0"/>
              <a:t> </a:t>
            </a:r>
            <a:r>
              <a:rPr lang="ru-RU" dirty="0" err="1"/>
              <a:t>Provider</a:t>
            </a:r>
            <a:r>
              <a:rPr lang="ru-RU" dirty="0"/>
              <a:t> — компании, </a:t>
            </a:r>
            <a:r>
              <a:rPr lang="ru-RU" dirty="0" smtClean="0"/>
              <a:t>непосредственно работающие </a:t>
            </a:r>
            <a:r>
              <a:rPr lang="ru-RU" dirty="0"/>
              <a:t>с конечными пользователями. </a:t>
            </a:r>
            <a:r>
              <a:rPr lang="ru-RU" dirty="0" smtClean="0"/>
              <a:t>Предоставляют </a:t>
            </a:r>
            <a:r>
              <a:rPr lang="ru-RU" dirty="0"/>
              <a:t>на условиях </a:t>
            </a:r>
            <a:r>
              <a:rPr lang="ru-RU" dirty="0" smtClean="0"/>
              <a:t>аренды </a:t>
            </a:r>
            <a:r>
              <a:rPr lang="ru-RU" dirty="0"/>
              <a:t>полное </a:t>
            </a:r>
            <a:r>
              <a:rPr lang="ru-RU" dirty="0" smtClean="0"/>
              <a:t>автоматизированное решение </a:t>
            </a:r>
            <a:r>
              <a:rPr lang="ru-RU" dirty="0"/>
              <a:t>(IT-</a:t>
            </a:r>
            <a:r>
              <a:rPr lang="ru-RU" dirty="0" err="1"/>
              <a:t>инфpастpуктуpу</a:t>
            </a:r>
            <a:r>
              <a:rPr lang="ru-RU" dirty="0"/>
              <a:t>, хостинг и </a:t>
            </a:r>
            <a:r>
              <a:rPr lang="ru-RU" dirty="0" smtClean="0"/>
              <a:t>управление </a:t>
            </a:r>
            <a:r>
              <a:rPr lang="ru-RU" dirty="0"/>
              <a:t>доступом к пакетным </a:t>
            </a:r>
            <a:r>
              <a:rPr lang="ru-RU" dirty="0" smtClean="0"/>
              <a:t>приложениям, программные сервисы через </a:t>
            </a:r>
            <a:r>
              <a:rPr lang="ru-RU" dirty="0"/>
              <a:t>глобальную сеть из </a:t>
            </a:r>
            <a:r>
              <a:rPr lang="ru-RU" dirty="0" smtClean="0"/>
              <a:t>центра обработки </a:t>
            </a:r>
            <a:r>
              <a:rPr lang="ru-RU" dirty="0"/>
              <a:t>данных). Заказчику достаточно иметь обычный web-бpаузеp. Чаще всего таким способом сдаются в </a:t>
            </a:r>
            <a:r>
              <a:rPr lang="ru-RU" dirty="0" smtClean="0"/>
              <a:t>аренду приложения электронного </a:t>
            </a:r>
            <a:r>
              <a:rPr lang="ru-RU" dirty="0"/>
              <a:t>бизнеса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b="1" dirty="0" smtClean="0"/>
              <a:t>Провайдеры </a:t>
            </a:r>
            <a:r>
              <a:rPr lang="ru-RU" b="1" dirty="0"/>
              <a:t>доступа </a:t>
            </a:r>
            <a:r>
              <a:rPr lang="ru-RU" dirty="0"/>
              <a:t>— компании, </a:t>
            </a:r>
            <a:r>
              <a:rPr lang="ru-RU" dirty="0" smtClean="0"/>
              <a:t>предоставляющие </a:t>
            </a:r>
            <a:r>
              <a:rPr lang="ru-RU" dirty="0"/>
              <a:t>пользователям доступ в сеть </a:t>
            </a:r>
            <a:r>
              <a:rPr lang="ru-RU" dirty="0" smtClean="0"/>
              <a:t>(провайдеры </a:t>
            </a:r>
            <a:r>
              <a:rPr lang="ru-RU" dirty="0"/>
              <a:t>«последней мили»), в том числе </a:t>
            </a:r>
            <a:r>
              <a:rPr lang="ru-RU" dirty="0" smtClean="0"/>
              <a:t>операторы </a:t>
            </a:r>
            <a:r>
              <a:rPr lang="ru-RU" dirty="0"/>
              <a:t>мобильной связи, </a:t>
            </a:r>
            <a:r>
              <a:rPr lang="ru-RU" dirty="0" smtClean="0"/>
              <a:t>предоставляющие </a:t>
            </a:r>
            <a:r>
              <a:rPr lang="ru-RU" dirty="0"/>
              <a:t>доступ к </a:t>
            </a:r>
            <a:r>
              <a:rPr lang="ru-RU" dirty="0" smtClean="0"/>
              <a:t>беспроводным приложениям.</a:t>
            </a:r>
            <a:endParaRPr lang="ru-RU" dirty="0"/>
          </a:p>
          <a:p>
            <a:pPr algn="just"/>
            <a:r>
              <a:rPr lang="ru-RU" b="1" dirty="0" smtClean="0"/>
              <a:t>Операторы инфраструктуры </a:t>
            </a:r>
            <a:r>
              <a:rPr lang="ru-RU" dirty="0"/>
              <a:t>(</a:t>
            </a:r>
            <a:r>
              <a:rPr lang="ru-RU" dirty="0" err="1"/>
              <a:t>infrastructure</a:t>
            </a:r>
            <a:r>
              <a:rPr lang="ru-RU" dirty="0"/>
              <a:t> </a:t>
            </a:r>
            <a:r>
              <a:rPr lang="ru-RU" dirty="0" err="1"/>
              <a:t>operators</a:t>
            </a:r>
            <a:r>
              <a:rPr lang="ru-RU" dirty="0"/>
              <a:t>) — телекоммуникационные компании, </a:t>
            </a:r>
            <a:r>
              <a:rPr lang="ru-RU" dirty="0" smtClean="0"/>
              <a:t>предоставляющие международные </a:t>
            </a:r>
            <a:r>
              <a:rPr lang="ru-RU" dirty="0"/>
              <a:t>каналы, хостинг и выделенные линии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442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ОСНОВНЫЕ ТИПЫ </a:t>
            </a:r>
            <a:r>
              <a:rPr lang="en-US" b="1" dirty="0"/>
              <a:t>ASP-</a:t>
            </a:r>
            <a:r>
              <a:rPr lang="ru-RU" b="1" dirty="0"/>
              <a:t>ПРОВАЙДЕРОВ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330036"/>
            <a:ext cx="10169236" cy="501534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Се</a:t>
            </a:r>
            <a:r>
              <a:rPr lang="en-US" b="1" dirty="0"/>
              <a:t>p</a:t>
            </a:r>
            <a:r>
              <a:rPr lang="ru-RU" b="1" dirty="0" smtClean="0"/>
              <a:t>вис-провайдеры инфраструктуры </a:t>
            </a:r>
            <a:r>
              <a:rPr lang="ru-RU" dirty="0" smtClean="0"/>
              <a:t>(</a:t>
            </a:r>
            <a:r>
              <a:rPr lang="en-US" dirty="0"/>
              <a:t>infrastructure service providers) </a:t>
            </a:r>
            <a:r>
              <a:rPr lang="ru-RU" dirty="0"/>
              <a:t>или </a:t>
            </a:r>
            <a:r>
              <a:rPr lang="ru-RU" dirty="0" smtClean="0"/>
              <a:t>провайдеры прикладной инфраструктуры (</a:t>
            </a:r>
            <a:r>
              <a:rPr lang="en-US" dirty="0"/>
              <a:t>application infrastructure provider, AIP) — </a:t>
            </a:r>
            <a:r>
              <a:rPr lang="ru-RU" dirty="0" smtClean="0"/>
              <a:t>предлагают полный набор инфраструктурных </a:t>
            </a:r>
            <a:r>
              <a:rPr lang="en-US" dirty="0" smtClean="0"/>
              <a:t>IT-</a:t>
            </a:r>
            <a:r>
              <a:rPr lang="ru-RU" dirty="0"/>
              <a:t>услуг для хостинга </a:t>
            </a:r>
            <a:r>
              <a:rPr lang="ru-RU" dirty="0" smtClean="0"/>
              <a:t>онлайн-приложений, </a:t>
            </a:r>
            <a:r>
              <a:rPr lang="ru-RU" dirty="0"/>
              <a:t>а также се</a:t>
            </a:r>
            <a:r>
              <a:rPr lang="en-US" dirty="0"/>
              <a:t>p</a:t>
            </a:r>
            <a:r>
              <a:rPr lang="ru-RU" dirty="0"/>
              <a:t>висы </a:t>
            </a:r>
            <a:r>
              <a:rPr lang="ru-RU" dirty="0" smtClean="0"/>
              <a:t>управления различными системами и </a:t>
            </a:r>
            <a:r>
              <a:rPr lang="ru-RU" dirty="0"/>
              <a:t>сетями и д</a:t>
            </a:r>
            <a:r>
              <a:rPr lang="en-US" dirty="0"/>
              <a:t>p., </a:t>
            </a:r>
            <a:r>
              <a:rPr lang="ru-RU" dirty="0" smtClean="0"/>
              <a:t>благодаря которым конечные </a:t>
            </a:r>
            <a:r>
              <a:rPr lang="ru-RU" dirty="0"/>
              <a:t>пользователи получают доступ к </a:t>
            </a:r>
            <a:r>
              <a:rPr lang="ru-RU" dirty="0" smtClean="0"/>
              <a:t>приложениям, содержимому, </a:t>
            </a:r>
            <a:r>
              <a:rPr lang="ru-RU" dirty="0"/>
              <a:t>системам </a:t>
            </a:r>
            <a:r>
              <a:rPr lang="ru-RU" dirty="0" smtClean="0"/>
              <a:t>хранения данных</a:t>
            </a:r>
            <a:r>
              <a:rPr lang="ru-RU" dirty="0"/>
              <a:t>. </a:t>
            </a:r>
            <a:r>
              <a:rPr lang="ru-RU" dirty="0" smtClean="0"/>
              <a:t>Потребителями этих </a:t>
            </a:r>
            <a:r>
              <a:rPr lang="ru-RU" dirty="0"/>
              <a:t>услуг могут быть и </a:t>
            </a:r>
            <a:r>
              <a:rPr lang="ru-RU" dirty="0" smtClean="0"/>
              <a:t>другие </a:t>
            </a:r>
            <a:r>
              <a:rPr lang="en-US" dirty="0" smtClean="0"/>
              <a:t>ASP-</a:t>
            </a:r>
            <a:r>
              <a:rPr lang="ru-RU" dirty="0"/>
              <a:t>провайдеры.</a:t>
            </a:r>
            <a:endParaRPr lang="ru-RU" dirty="0"/>
          </a:p>
          <a:p>
            <a:pPr algn="just"/>
            <a:r>
              <a:rPr lang="en-US" b="1" dirty="0" smtClean="0"/>
              <a:t>MSP-</a:t>
            </a:r>
            <a:r>
              <a:rPr lang="ru-RU" b="1" dirty="0"/>
              <a:t>провайдеры </a:t>
            </a:r>
            <a:r>
              <a:rPr lang="ru-RU" dirty="0"/>
              <a:t>(</a:t>
            </a:r>
            <a:r>
              <a:rPr lang="en-US" dirty="0"/>
              <a:t>management service providers) — </a:t>
            </a:r>
            <a:r>
              <a:rPr lang="ru-RU" dirty="0"/>
              <a:t>провайдеры, </a:t>
            </a:r>
            <a:r>
              <a:rPr lang="ru-RU" dirty="0" smtClean="0"/>
              <a:t>специализирующиеся на </a:t>
            </a:r>
            <a:r>
              <a:rPr lang="ru-RU" dirty="0"/>
              <a:t>удаленном </a:t>
            </a:r>
            <a:r>
              <a:rPr lang="ru-RU" dirty="0" smtClean="0"/>
              <a:t>управлении </a:t>
            </a:r>
            <a:r>
              <a:rPr lang="en-US" dirty="0" smtClean="0"/>
              <a:t>IT-</a:t>
            </a:r>
            <a:r>
              <a:rPr lang="ru-RU" dirty="0"/>
              <a:t>системами клиентов на основе подписки. Фактически </a:t>
            </a:r>
            <a:r>
              <a:rPr lang="en-US" dirty="0"/>
              <a:t>MSP — </a:t>
            </a:r>
            <a:r>
              <a:rPr lang="ru-RU" dirty="0"/>
              <a:t>это эволюционное </a:t>
            </a:r>
            <a:r>
              <a:rPr lang="ru-RU" dirty="0" smtClean="0"/>
              <a:t>развитие аутсорсинга. </a:t>
            </a:r>
            <a:r>
              <a:rPr lang="ru-RU" dirty="0"/>
              <a:t>Если «чистые» </a:t>
            </a:r>
            <a:r>
              <a:rPr lang="en-US" dirty="0" smtClean="0"/>
              <a:t>ASP-</a:t>
            </a:r>
            <a:r>
              <a:rPr lang="ru-RU" dirty="0" smtClean="0"/>
              <a:t>провайдеры предлагают аренду приложений, </a:t>
            </a:r>
            <a:r>
              <a:rPr lang="ru-RU" dirty="0"/>
              <a:t>то </a:t>
            </a:r>
            <a:r>
              <a:rPr lang="en-US" dirty="0" smtClean="0"/>
              <a:t>MSP-</a:t>
            </a:r>
            <a:r>
              <a:rPr lang="ru-RU" dirty="0"/>
              <a:t> провайдеры осуществляют </a:t>
            </a:r>
            <a:r>
              <a:rPr lang="ru-RU" dirty="0" smtClean="0"/>
              <a:t>мониторинг этих </a:t>
            </a:r>
            <a:r>
              <a:rPr lang="ru-RU" dirty="0"/>
              <a:t>приложений. Основные клиенты </a:t>
            </a:r>
            <a:r>
              <a:rPr lang="en-US" dirty="0"/>
              <a:t>MSP — </a:t>
            </a:r>
            <a:r>
              <a:rPr lang="ru-RU" dirty="0" smtClean="0"/>
              <a:t>средние предприятия (особенно </a:t>
            </a:r>
            <a:r>
              <a:rPr lang="ru-RU" dirty="0"/>
              <a:t>нетехнических </a:t>
            </a:r>
            <a:r>
              <a:rPr lang="ru-RU" dirty="0" smtClean="0"/>
              <a:t>отраслей).</a:t>
            </a:r>
            <a:endParaRPr lang="ru-RU" dirty="0"/>
          </a:p>
          <a:p>
            <a:pPr algn="just"/>
            <a:r>
              <a:rPr lang="en-US" b="1" dirty="0" smtClean="0"/>
              <a:t>ASP-</a:t>
            </a:r>
            <a:r>
              <a:rPr lang="ru-RU" b="1" dirty="0" err="1" smtClean="0"/>
              <a:t>агрегаторы</a:t>
            </a:r>
            <a:r>
              <a:rPr lang="ru-RU" dirty="0" smtClean="0"/>
              <a:t>— </a:t>
            </a:r>
            <a:r>
              <a:rPr lang="ru-RU" dirty="0"/>
              <a:t>помогают </a:t>
            </a:r>
            <a:r>
              <a:rPr lang="en-US" dirty="0" smtClean="0"/>
              <a:t>IT-</a:t>
            </a:r>
            <a:r>
              <a:rPr lang="ru-RU" dirty="0" smtClean="0"/>
              <a:t>менеджерам предприятий интегрировать работу разных </a:t>
            </a:r>
            <a:r>
              <a:rPr lang="en-US" dirty="0" smtClean="0"/>
              <a:t>ASP-</a:t>
            </a:r>
            <a:r>
              <a:rPr lang="ru-RU" dirty="0" smtClean="0"/>
              <a:t>провайдеров в </a:t>
            </a:r>
            <a:r>
              <a:rPr lang="ru-RU" dirty="0"/>
              <a:t>одном </a:t>
            </a:r>
            <a:r>
              <a:rPr lang="ru-RU" dirty="0" smtClean="0"/>
              <a:t>месте. </a:t>
            </a:r>
            <a:r>
              <a:rPr lang="en-US" dirty="0" smtClean="0"/>
              <a:t>ASP-</a:t>
            </a:r>
            <a:r>
              <a:rPr lang="ru-RU" dirty="0" err="1" smtClean="0"/>
              <a:t>агрегаторы</a:t>
            </a:r>
            <a:r>
              <a:rPr lang="ru-RU" dirty="0" smtClean="0"/>
              <a:t> </a:t>
            </a:r>
            <a:r>
              <a:rPr lang="ru-RU" dirty="0"/>
              <a:t>предлагают свои услуги </a:t>
            </a:r>
            <a:r>
              <a:rPr lang="ru-RU" dirty="0" smtClean="0"/>
              <a:t>через партнеров (системных интеграторов, </a:t>
            </a:r>
            <a:r>
              <a:rPr lang="ru-RU" dirty="0"/>
              <a:t>консалтинговые компании и </a:t>
            </a:r>
            <a:r>
              <a:rPr lang="ru-RU" dirty="0" err="1" smtClean="0"/>
              <a:t>интернет-провайдеров</a:t>
            </a:r>
            <a:r>
              <a:rPr lang="ru-RU" dirty="0" smtClean="0"/>
              <a:t>) </a:t>
            </a:r>
            <a:r>
              <a:rPr lang="ru-RU" dirty="0"/>
              <a:t>и </a:t>
            </a:r>
            <a:r>
              <a:rPr lang="ru-RU" dirty="0" smtClean="0"/>
              <a:t>ориентируются, </a:t>
            </a:r>
            <a:r>
              <a:rPr lang="ru-RU" dirty="0"/>
              <a:t>в </a:t>
            </a:r>
            <a:r>
              <a:rPr lang="ru-RU" dirty="0" smtClean="0"/>
              <a:t>первую очередь, </a:t>
            </a:r>
            <a:r>
              <a:rPr lang="ru-RU" dirty="0"/>
              <a:t>на </a:t>
            </a:r>
            <a:r>
              <a:rPr lang="ru-RU" dirty="0" err="1" smtClean="0"/>
              <a:t>предпприятия</a:t>
            </a:r>
            <a:r>
              <a:rPr lang="ru-RU" dirty="0" smtClean="0"/>
              <a:t> малого </a:t>
            </a:r>
            <a:r>
              <a:rPr lang="ru-RU" dirty="0"/>
              <a:t>и </a:t>
            </a:r>
            <a:r>
              <a:rPr lang="ru-RU" dirty="0" smtClean="0"/>
              <a:t>среднего бизнеса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719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ОФШО</a:t>
            </a:r>
            <a:r>
              <a:rPr lang="en-US" b="1" dirty="0"/>
              <a:t>P</a:t>
            </a:r>
            <a:r>
              <a:rPr lang="ru-RU" b="1" dirty="0"/>
              <a:t>НЫЙ </a:t>
            </a:r>
            <a:r>
              <a:rPr lang="en-US" b="1" dirty="0"/>
              <a:t>IT-</a:t>
            </a:r>
            <a:r>
              <a:rPr lang="ru-RU" b="1" dirty="0"/>
              <a:t>АУТСО</a:t>
            </a:r>
            <a:r>
              <a:rPr lang="en-US" b="1" dirty="0"/>
              <a:t>P</a:t>
            </a:r>
            <a:r>
              <a:rPr lang="ru-RU" b="1" dirty="0" smtClean="0"/>
              <a:t>СИНГ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6909" y="1496291"/>
            <a:ext cx="9725891" cy="437110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Офшорное программирование </a:t>
            </a:r>
            <a:r>
              <a:rPr lang="ru-RU" dirty="0"/>
              <a:t>— дистанционное использование </a:t>
            </a:r>
            <a:r>
              <a:rPr lang="ru-RU" dirty="0" smtClean="0"/>
              <a:t>труда программистов </a:t>
            </a:r>
            <a:r>
              <a:rPr lang="ru-RU" dirty="0"/>
              <a:t>из </a:t>
            </a:r>
            <a:r>
              <a:rPr lang="ru-RU" dirty="0" smtClean="0"/>
              <a:t>других стран, </a:t>
            </a:r>
            <a:r>
              <a:rPr lang="ru-RU" dirty="0"/>
              <a:t>получившее </a:t>
            </a:r>
            <a:r>
              <a:rPr lang="ru-RU" dirty="0" smtClean="0"/>
              <a:t>распространение </a:t>
            </a:r>
            <a:r>
              <a:rPr lang="ru-RU" dirty="0"/>
              <a:t>в связи с </a:t>
            </a:r>
            <a:r>
              <a:rPr lang="ru-RU" dirty="0" smtClean="0"/>
              <a:t>развитием современных средств </a:t>
            </a:r>
            <a:r>
              <a:rPr lang="ru-RU" dirty="0"/>
              <a:t>коммуникации. Тенденции к использованию офшорного </a:t>
            </a:r>
            <a:r>
              <a:rPr lang="ru-RU" dirty="0" smtClean="0"/>
              <a:t>программирования </a:t>
            </a:r>
            <a:r>
              <a:rPr lang="ru-RU" dirty="0"/>
              <a:t>сложились в конце XX века, когда </a:t>
            </a:r>
            <a:r>
              <a:rPr lang="ru-RU" dirty="0" smtClean="0"/>
              <a:t>экспорт квалифицированных </a:t>
            </a:r>
            <a:r>
              <a:rPr lang="ru-RU" dirty="0"/>
              <a:t>специалистов в </a:t>
            </a:r>
            <a:r>
              <a:rPr lang="ru-RU" dirty="0" smtClean="0"/>
              <a:t>сфере </a:t>
            </a:r>
            <a:r>
              <a:rPr lang="ru-RU" dirty="0"/>
              <a:t>IT был заменен </a:t>
            </a:r>
            <a:r>
              <a:rPr lang="ru-RU" dirty="0" smtClean="0"/>
              <a:t>экспортом продуктов </a:t>
            </a:r>
            <a:r>
              <a:rPr lang="ru-RU" dirty="0"/>
              <a:t>их </a:t>
            </a:r>
            <a:r>
              <a:rPr lang="ru-RU" dirty="0" smtClean="0"/>
              <a:t>труда</a:t>
            </a:r>
            <a:r>
              <a:rPr lang="ru-RU" dirty="0"/>
              <a:t>. </a:t>
            </a:r>
            <a:r>
              <a:rPr lang="ru-RU" dirty="0" smtClean="0"/>
              <a:t>Офшорный аутсорсинг </a:t>
            </a:r>
            <a:r>
              <a:rPr lang="ru-RU" dirty="0"/>
              <a:t>является одним из основных </a:t>
            </a:r>
            <a:r>
              <a:rPr lang="ru-RU" dirty="0" smtClean="0"/>
              <a:t>проявлений </a:t>
            </a:r>
            <a:r>
              <a:rPr lang="ru-RU" dirty="0"/>
              <a:t>всеобщих тенденций экономической глобализации</a:t>
            </a:r>
            <a:r>
              <a:rPr lang="ru-RU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Предлагаемые </a:t>
            </a:r>
            <a:r>
              <a:rPr lang="ru-RU" dirty="0"/>
              <a:t>услуги включают системную </a:t>
            </a:r>
            <a:r>
              <a:rPr lang="ru-RU" dirty="0" smtClean="0"/>
              <a:t>интеграцию, поддержку </a:t>
            </a:r>
            <a:r>
              <a:rPr lang="ru-RU" dirty="0"/>
              <a:t>и </a:t>
            </a:r>
            <a:r>
              <a:rPr lang="ru-RU" dirty="0" smtClean="0"/>
              <a:t>модернизацию </a:t>
            </a:r>
            <a:r>
              <a:rPr lang="ru-RU" dirty="0"/>
              <a:t>унаследованных систем, </a:t>
            </a:r>
            <a:r>
              <a:rPr lang="ru-RU" dirty="0" smtClean="0"/>
              <a:t>разработку программного </a:t>
            </a:r>
            <a:r>
              <a:rPr lang="ru-RU" dirty="0"/>
              <a:t>обеспечения и пакетную </a:t>
            </a:r>
            <a:r>
              <a:rPr lang="ru-RU" dirty="0" smtClean="0"/>
              <a:t>реализацию.</a:t>
            </a:r>
            <a:endParaRPr lang="ru-RU" dirty="0" smtClean="0"/>
          </a:p>
          <a:p>
            <a:pPr algn="just"/>
            <a:r>
              <a:rPr lang="ru-RU" dirty="0" smtClean="0"/>
              <a:t>Практически </a:t>
            </a:r>
            <a:r>
              <a:rPr lang="ru-RU" dirty="0"/>
              <a:t>все </a:t>
            </a:r>
            <a:r>
              <a:rPr lang="ru-RU" dirty="0" smtClean="0"/>
              <a:t>крупные компании-производители </a:t>
            </a:r>
            <a:r>
              <a:rPr lang="ru-RU" dirty="0"/>
              <a:t>— от </a:t>
            </a:r>
            <a:r>
              <a:rPr lang="ru-RU" dirty="0" smtClean="0"/>
              <a:t>аэрокосмических фирм </a:t>
            </a:r>
            <a:r>
              <a:rPr lang="ru-RU" dirty="0"/>
              <a:t>до </a:t>
            </a:r>
            <a:r>
              <a:rPr lang="ru-RU" dirty="0" smtClean="0"/>
              <a:t>производителей микросхем </a:t>
            </a:r>
            <a:r>
              <a:rPr lang="ru-RU" dirty="0"/>
              <a:t>и </a:t>
            </a:r>
            <a:r>
              <a:rPr lang="ru-RU" dirty="0" smtClean="0"/>
              <a:t>оборудования </a:t>
            </a:r>
            <a:r>
              <a:rPr lang="ru-RU" dirty="0"/>
              <a:t>— в той или иной степени взаимодействуют с </a:t>
            </a:r>
            <a:r>
              <a:rPr lang="ru-RU" dirty="0" smtClean="0"/>
              <a:t>офшорными разработчиками </a:t>
            </a:r>
            <a:r>
              <a:rPr lang="ru-RU" dirty="0"/>
              <a:t>систем и </a:t>
            </a:r>
            <a:r>
              <a:rPr lang="ru-RU" dirty="0" smtClean="0"/>
              <a:t>приложений. Например, </a:t>
            </a:r>
            <a:r>
              <a:rPr lang="ru-RU" dirty="0"/>
              <a:t>IBM, AT&amp;T, </a:t>
            </a:r>
            <a:r>
              <a:rPr lang="ru-RU" dirty="0" err="1"/>
              <a:t>Novell</a:t>
            </a:r>
            <a:r>
              <a:rPr lang="ru-RU" dirty="0"/>
              <a:t>, </a:t>
            </a:r>
            <a:r>
              <a:rPr lang="ru-RU" dirty="0" err="1"/>
              <a:t>Microsoft</a:t>
            </a:r>
            <a:r>
              <a:rPr lang="ru-RU" dirty="0"/>
              <a:t>, </a:t>
            </a:r>
            <a:r>
              <a:rPr lang="ru-RU" dirty="0" err="1"/>
              <a:t>Oracle</a:t>
            </a:r>
            <a:r>
              <a:rPr lang="ru-RU" dirty="0"/>
              <a:t> и </a:t>
            </a:r>
            <a:r>
              <a:rPr lang="ru-RU" dirty="0" err="1"/>
              <a:t>Unisys</a:t>
            </a:r>
            <a:r>
              <a:rPr lang="ru-RU" dirty="0"/>
              <a:t> — все они имеют </a:t>
            </a:r>
            <a:r>
              <a:rPr lang="ru-RU" dirty="0" smtClean="0"/>
              <a:t>организации-разработчики </a:t>
            </a:r>
            <a:r>
              <a:rPr lang="ru-RU" dirty="0"/>
              <a:t>в Индии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008909"/>
            <a:ext cx="9601200" cy="3581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В данной презентации были рассмотрены функции и цели службы поддержки информационных систем предприятия </a:t>
            </a:r>
            <a:r>
              <a:rPr lang="ru-RU" sz="2400" dirty="0" err="1" smtClean="0"/>
              <a:t>service</a:t>
            </a:r>
            <a:r>
              <a:rPr lang="ru-RU" sz="2400" dirty="0" smtClean="0"/>
              <a:t> </a:t>
            </a:r>
            <a:r>
              <a:rPr lang="ru-RU" sz="2400" dirty="0" err="1" smtClean="0"/>
              <a:t>desk</a:t>
            </a:r>
            <a:r>
              <a:rPr lang="ru-RU" sz="2400" dirty="0" smtClean="0"/>
              <a:t>, роль библиотеки инфраструктуры информационных технологий (</a:t>
            </a:r>
            <a:r>
              <a:rPr lang="ru-RU" sz="2400" dirty="0" err="1" smtClean="0"/>
              <a:t>itil</a:t>
            </a:r>
            <a:r>
              <a:rPr lang="ru-RU" sz="2400" dirty="0" smtClean="0"/>
              <a:t>) в </a:t>
            </a:r>
            <a:r>
              <a:rPr lang="ru-RU" sz="2400" dirty="0" err="1" smtClean="0"/>
              <a:t>ит</a:t>
            </a:r>
            <a:r>
              <a:rPr lang="ru-RU" sz="2400" dirty="0" smtClean="0"/>
              <a:t> сервис менеджменте, характеристики </a:t>
            </a:r>
            <a:r>
              <a:rPr lang="ru-RU" sz="2400" dirty="0" err="1" smtClean="0"/>
              <a:t>ит</a:t>
            </a:r>
            <a:r>
              <a:rPr lang="ru-RU" sz="2400" dirty="0" smtClean="0"/>
              <a:t>-ресурсов, </a:t>
            </a:r>
            <a:r>
              <a:rPr lang="ru-RU" sz="2400" dirty="0" err="1" smtClean="0"/>
              <a:t>ит</a:t>
            </a:r>
            <a:r>
              <a:rPr lang="ru-RU" sz="2400" dirty="0" smtClean="0"/>
              <a:t>-услуг, классификация </a:t>
            </a:r>
            <a:r>
              <a:rPr lang="ru-RU" sz="2400" dirty="0" err="1" smtClean="0"/>
              <a:t>ит</a:t>
            </a:r>
            <a:r>
              <a:rPr lang="ru-RU" sz="2400" dirty="0" smtClean="0"/>
              <a:t>-услуг, назначение и структура документа «соглашение об уровне сервиса» </a:t>
            </a:r>
            <a:r>
              <a:rPr lang="ru-RU" sz="2400" dirty="0" err="1" smtClean="0"/>
              <a:t>sla</a:t>
            </a:r>
            <a:r>
              <a:rPr lang="ru-RU" sz="2400" dirty="0" smtClean="0"/>
              <a:t>, назначение и основные принципы формирования документа «</a:t>
            </a:r>
            <a:r>
              <a:rPr lang="ru-RU" sz="2400" dirty="0" err="1" smtClean="0"/>
              <a:t>ит</a:t>
            </a:r>
            <a:r>
              <a:rPr lang="ru-RU" sz="2400" dirty="0" smtClean="0"/>
              <a:t> бюджет предприятия</a:t>
            </a:r>
            <a:r>
              <a:rPr lang="ru-RU" sz="2400" dirty="0"/>
              <a:t>», </a:t>
            </a:r>
            <a:r>
              <a:rPr lang="ru-RU" sz="2400" dirty="0" smtClean="0"/>
              <a:t>принципы разделения </a:t>
            </a:r>
            <a:r>
              <a:rPr lang="ru-RU" sz="2400" dirty="0" err="1" smtClean="0"/>
              <a:t>ит</a:t>
            </a:r>
            <a:r>
              <a:rPr lang="ru-RU" sz="2400" dirty="0" smtClean="0"/>
              <a:t> услуг на внутренние и внешние,  аутсорсинг</a:t>
            </a:r>
            <a:r>
              <a:rPr lang="en-US" sz="2400" dirty="0"/>
              <a:t> </a:t>
            </a:r>
            <a:r>
              <a:rPr lang="ru-RU" sz="2400" dirty="0" smtClean="0"/>
              <a:t>и др.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66707" y="428607"/>
            <a:ext cx="10972800" cy="1143009"/>
          </a:xfrm>
        </p:spPr>
        <p:txBody>
          <a:bodyPr anchorCtr="1"/>
          <a:lstStyle/>
          <a:p>
            <a:pPr lvl="0" algn="ctr"/>
            <a:r>
              <a:rPr lang="en-US" sz="3200" dirty="0">
                <a:solidFill>
                  <a:schemeClr val="tx1"/>
                </a:solidFill>
              </a:rPr>
              <a:t>MES (Manufacturing Execution </a:t>
            </a:r>
            <a:r>
              <a:rPr lang="en-US" sz="3200" dirty="0" smtClean="0">
                <a:solidFill>
                  <a:schemeClr val="tx1"/>
                </a:solidFill>
              </a:rPr>
              <a:t>System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Исполнительная </a:t>
            </a:r>
            <a:r>
              <a:rPr lang="ru-RU" sz="3200" dirty="0">
                <a:solidFill>
                  <a:schemeClr val="tx1"/>
                </a:solidFill>
              </a:rPr>
              <a:t>система </a:t>
            </a:r>
            <a:r>
              <a:rPr lang="ru-RU" sz="3200" dirty="0" smtClean="0">
                <a:solidFill>
                  <a:schemeClr val="tx1"/>
                </a:solidFill>
              </a:rPr>
              <a:t>производства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431804" y="1628775"/>
            <a:ext cx="4798477" cy="37242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Line 7"/>
          <p:cNvSpPr/>
          <p:nvPr/>
        </p:nvSpPr>
        <p:spPr>
          <a:xfrm>
            <a:off x="476207" y="3071807"/>
            <a:ext cx="1157812" cy="3619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63495">
            <a:solidFill>
              <a:srgbClr val="FF0000"/>
            </a:solidFill>
            <a:prstDash val="solid"/>
            <a:round/>
            <a:tailEnd type="arrow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5135892" y="1772821"/>
            <a:ext cx="7056107" cy="30469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Задачи:</a:t>
            </a:r>
            <a:endParaRPr lang="en-US" sz="16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Контроль состояния и распределение ресурсов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Оперативное/Детальное планирование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Диспетчеризация производства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Управление документами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Сбор и хранение данных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Управление персоналом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Управление качеством продукции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Управление производственными процессами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Управление техобслуживанием и ремонтом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Отслеживание истории продукта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 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Анализ производительности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335366" y="5380667"/>
            <a:ext cx="3869649" cy="1323439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Пользователи системы:</a:t>
            </a:r>
            <a:endParaRPr lang="ru-RU" sz="1600" b="1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Руководители производства,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службы главного механика,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	главного инженера</a:t>
            </a:r>
            <a:r>
              <a: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,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 главного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anose="020B0604020202020204"/>
              </a:rPr>
              <a:t>                технолога и т.д.</a:t>
            </a:r>
            <a:endParaRPr lang="ru-RU" sz="1600" b="0" i="0" u="none" strike="noStrike" kern="1200" cap="none" spc="0" baseline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5905501" y="5237820"/>
            <a:ext cx="5715036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1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Решение:</a:t>
            </a:r>
            <a:endParaRPr lang="en-US" sz="1600" b="1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Arial" panose="020B0604020202020204"/>
              </a:rPr>
              <a:t>MES </a:t>
            </a:r>
            <a:r>
              <a:rPr lang="ru-RU" sz="1600" b="0" i="0" u="none" strike="noStrike" kern="1200" cap="none" spc="0" baseline="0" dirty="0">
                <a:solidFill>
                  <a:srgbClr val="000000"/>
                </a:solidFill>
                <a:uFillTx/>
                <a:latin typeface="Arial" panose="020B0604020202020204"/>
              </a:rPr>
              <a:t>- информационная и 	коммуникационная система 	производственной среды 	предприятия</a:t>
            </a:r>
            <a:endParaRPr lang="ru-RU" sz="1600" b="0" i="0" u="none" strike="noStrike" kern="1200" cap="none" spc="0" baseline="0" dirty="0">
              <a:solidFill>
                <a:srgbClr val="000000"/>
              </a:solidFill>
              <a:uFillTx/>
              <a:latin typeface="Arial" panose="020B0604020202020204"/>
            </a:endParaRPr>
          </a:p>
        </p:txBody>
      </p:sp>
      <p:sp>
        <p:nvSpPr>
          <p:cNvPr id="8" name="Номер слайда 8"/>
          <p:cNvSpPr txBox="1"/>
          <p:nvPr/>
        </p:nvSpPr>
        <p:spPr>
          <a:xfrm>
            <a:off x="10566404" y="6356352"/>
            <a:ext cx="101599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EBB25DC-6774-439F-AE61-E2DD8B3C8ED1}" type="slidenum">
              <a:rPr/>
            </a:fld>
            <a:endParaRPr lang="ru-RU" sz="1200" b="0" i="0" u="none" strike="noStrike" kern="1200" cap="none" spc="0" baseline="0">
              <a:solidFill>
                <a:srgbClr val="42424F"/>
              </a:solidFill>
              <a:uFillTx/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0</TotalTime>
  <Words>40995</Words>
  <Application>WPS Presentation</Application>
  <PresentationFormat>Произвольный</PresentationFormat>
  <Paragraphs>703</Paragraphs>
  <Slides>90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90</vt:i4>
      </vt:variant>
    </vt:vector>
  </HeadingPairs>
  <TitlesOfParts>
    <vt:vector size="106" baseType="lpstr">
      <vt:lpstr>Arial</vt:lpstr>
      <vt:lpstr>SimSun</vt:lpstr>
      <vt:lpstr>Wingdings</vt:lpstr>
      <vt:lpstr>Wingdings 2</vt:lpstr>
      <vt:lpstr>Franklin Gothic Book</vt:lpstr>
      <vt:lpstr>Arial</vt:lpstr>
      <vt:lpstr>Calibri</vt:lpstr>
      <vt:lpstr>Times New Roman</vt:lpstr>
      <vt:lpstr>Wingdings</vt:lpstr>
      <vt:lpstr>Microsoft YaHei</vt:lpstr>
      <vt:lpstr>Arial Unicode MS</vt:lpstr>
      <vt:lpstr>Constantia</vt:lpstr>
      <vt:lpstr>Calibri</vt:lpstr>
      <vt:lpstr>Calibri Light</vt:lpstr>
      <vt:lpstr>HDOfficeLightV0</vt:lpstr>
      <vt:lpstr>Crop</vt:lpstr>
      <vt:lpstr>IT-Менеджмент</vt:lpstr>
      <vt:lpstr>Понятие информационного менеджмента</vt:lpstr>
      <vt:lpstr>Понятие информационного менеджмента</vt:lpstr>
      <vt:lpstr>Задачи информационного менеджмента: </vt:lpstr>
      <vt:lpstr>Задачи информационного менеджмента</vt:lpstr>
      <vt:lpstr>АВТОМАТИЗАЦИЯ УПРАВЛЕНИЯ ПРОИЗВОДСТВОМ</vt:lpstr>
      <vt:lpstr>Уровни автоматизации производства</vt:lpstr>
      <vt:lpstr>SCADA (Supervisory Control And Data Acquisition)  Система диспетчерского контроля и сбора данных</vt:lpstr>
      <vt:lpstr>MES (Manufacturing Execution System)  Исполнительная система производства</vt:lpstr>
      <vt:lpstr>ERP системы (Enterprise Resource Planning) Управление ресурсами предприятия)    </vt:lpstr>
      <vt:lpstr>Современные решения в России</vt:lpstr>
      <vt:lpstr>OLAP (OnLine Analytical Processing) Оперативный анализ данных</vt:lpstr>
      <vt:lpstr>Классификация автоматизированных ИС </vt:lpstr>
      <vt:lpstr>PowerPoint 演示文稿</vt:lpstr>
      <vt:lpstr>Класс B: системы (подсистемы) подготовки и учета производственной деятельности предприятия </vt:lpstr>
      <vt:lpstr>Функции систем класса В:</vt:lpstr>
      <vt:lpstr>Свойства систем класса В:</vt:lpstr>
      <vt:lpstr>Класс C: системы (подсистемы) планирования и анализа производственной деятельности предприятия.  </vt:lpstr>
      <vt:lpstr>PowerPoint 演示文稿</vt:lpstr>
      <vt:lpstr>ПРИМЕРЫ:</vt:lpstr>
      <vt:lpstr>ОСНОВЫ СТРАТЕГИЧЕСКОГО ПЛАНИРОВАНИЯ  ИНФОРМАЦИОННЫХ СИСТЕМ</vt:lpstr>
      <vt:lpstr>СУЩНОСТЬ ПЛАНИРОВАНИЯ ИНФОРМАЦИОННЫХ СИСТЕМ </vt:lpstr>
      <vt:lpstr>СИСТЕМНЫЙ ПОДХОД К ПЛАНИРОВАНИЮ ИНФОРМАЦИОННЫХ СИСТЕМ</vt:lpstr>
      <vt:lpstr>PowerPoint 演示文稿</vt:lpstr>
      <vt:lpstr>Формулирование стратегических целей для планирования информационных систем </vt:lpstr>
      <vt:lpstr>Фазы стратегического планирования информационных систем</vt:lpstr>
      <vt:lpstr>ФАЗЫ СТРАТЕГИЧЕСКОГО ПЛАНИРОВАНИЯ</vt:lpstr>
      <vt:lpstr>PowerPoint 演示文稿</vt:lpstr>
      <vt:lpstr>Анализ внутренней ситуации </vt:lpstr>
      <vt:lpstr>PowerPoint 演示文稿</vt:lpstr>
      <vt:lpstr>PowerPoint 演示文稿</vt:lpstr>
      <vt:lpstr>PowerPoint 演示文稿</vt:lpstr>
      <vt:lpstr>PowerPoint 演示文稿</vt:lpstr>
      <vt:lpstr>Организация и управление в сфере информатизации</vt:lpstr>
      <vt:lpstr>PowerPoint 演示文稿</vt:lpstr>
      <vt:lpstr>Разработка стратегий</vt:lpstr>
      <vt:lpstr>Организация стратегического планирования </vt:lpstr>
      <vt:lpstr>Подходы к автоматизации</vt:lpstr>
      <vt:lpstr>PowerPoint 演示文稿</vt:lpstr>
      <vt:lpstr>PowerPoint 演示文稿</vt:lpstr>
      <vt:lpstr>Минусы подхода при применении его на российских предприятиях: </vt:lpstr>
      <vt:lpstr>Как же тогда нужно подходить к процессу автоматизации российских предприятий? </vt:lpstr>
      <vt:lpstr>PowerPoint 演示文稿</vt:lpstr>
      <vt:lpstr>Что дает такой подход: </vt:lpstr>
      <vt:lpstr>PowerPoint 演示文稿</vt:lpstr>
      <vt:lpstr>Оценка эффективности проекта ИС </vt:lpstr>
      <vt:lpstr>Методики оценки экономической эффективности внедрения ИС</vt:lpstr>
      <vt:lpstr>PowerPoint 演示文稿</vt:lpstr>
      <vt:lpstr>PowerPoint 演示文稿</vt:lpstr>
      <vt:lpstr>PowerPoint 演示文稿</vt:lpstr>
      <vt:lpstr>PowerPoint 演示文稿</vt:lpstr>
      <vt:lpstr>HelpDesk и ServiceDesk </vt:lpstr>
      <vt:lpstr>HelpDesk и ServiceDesk Что это и зачем нужно?</vt:lpstr>
      <vt:lpstr>HelpDesk и ServiceDesk Что это и зачем нужно?</vt:lpstr>
      <vt:lpstr>Цель Службы Service Desk</vt:lpstr>
      <vt:lpstr>Процессы Service Desk</vt:lpstr>
      <vt:lpstr>Варианты организации Службы Service Desk</vt:lpstr>
      <vt:lpstr>Централизованная Служба Service Desk</vt:lpstr>
      <vt:lpstr>Централизованная Служба Service Desk</vt:lpstr>
      <vt:lpstr>Распределенная Служба Service Desk Распределенная служба размещается в разных зданиях или даже в разных городах и регионах. </vt:lpstr>
      <vt:lpstr>Виртуальная Служба Service Desk</vt:lpstr>
      <vt:lpstr>Процессы Service Desk в ИТ </vt:lpstr>
      <vt:lpstr>Процессы Service Desk в ИТ</vt:lpstr>
      <vt:lpstr>Уровни службы технической поддержки Service Desk</vt:lpstr>
      <vt:lpstr>PowerPoint 演示文稿</vt:lpstr>
      <vt:lpstr>ITIL Foundation Certificate</vt:lpstr>
      <vt:lpstr>Преимущества библиотеки ITIL для заказчиков/пользователей:</vt:lpstr>
      <vt:lpstr>Преимущества библиотеки ITIL для ИТ-организаций: </vt:lpstr>
      <vt:lpstr>Возможные проблемы при работе с ITIL: </vt:lpstr>
      <vt:lpstr>Среда ITIL</vt:lpstr>
      <vt:lpstr>Книги библиотеки ITIL </vt:lpstr>
      <vt:lpstr>Книги библиотеки ITIL</vt:lpstr>
      <vt:lpstr>Service Level Agreement</vt:lpstr>
      <vt:lpstr>Назначение и структура документа «Соглашение об уровне сервиса» SLA</vt:lpstr>
      <vt:lpstr>Что описывается в договоре SLA?</vt:lpstr>
      <vt:lpstr>PowerPoint 演示文稿</vt:lpstr>
      <vt:lpstr>Принципы классификации и предоставления ИТ услуг</vt:lpstr>
      <vt:lpstr>Классификация IT-услуг</vt:lpstr>
      <vt:lpstr>Классификация IT-услуг</vt:lpstr>
      <vt:lpstr>Классификация IT-услуг</vt:lpstr>
      <vt:lpstr>IT-outsourcing </vt:lpstr>
      <vt:lpstr>К услугам аутсорсинга информационных технологий относятся:</vt:lpstr>
      <vt:lpstr>Основные ресурсы IT-аутсорсинга</vt:lpstr>
      <vt:lpstr>Характеристики использования ИТ-ресурсов</vt:lpstr>
      <vt:lpstr>Характеристики использования ИТ-ресурсов</vt:lpstr>
      <vt:lpstr>ОСНОВНЫЕ ТИПЫ ASP-ПРОВАЙДЕРОВ</vt:lpstr>
      <vt:lpstr>ОСНОВНЫЕ ТИПЫ ASP-ПРОВАЙДЕРОВ</vt:lpstr>
      <vt:lpstr>ОФШОPНЫЙ IT-АУТСОPСИНГ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boris</cp:lastModifiedBy>
  <cp:revision>95</cp:revision>
  <dcterms:created xsi:type="dcterms:W3CDTF">2019-01-24T17:37:00Z</dcterms:created>
  <dcterms:modified xsi:type="dcterms:W3CDTF">2025-07-11T10:35:06Z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4E64AC34CF5F47399C804D4997D500D2_12</vt:lpwstr>
  </property>
  <property fmtid="{D5CDD505-2E9C-101B-9397-08002B2CF9AE}" pid="3" name="KSOProductBuildVer">
    <vt:lpwstr>1049-12.2.0.21546</vt:lpwstr>
  </property>
</Properties>
</file>